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Muli"/>
      <p:regular r:id="rId43"/>
      <p:bold r:id="rId44"/>
      <p:italic r:id="rId45"/>
      <p:boldItalic r:id="rId46"/>
    </p:embeddedFont>
    <p:embeddedFont>
      <p:font typeface="Helvetica Neue"/>
      <p:regular r:id="rId47"/>
      <p:bold r:id="rId48"/>
      <p:italic r:id="rId49"/>
      <p:boldItalic r:id="rId50"/>
    </p:embeddedFont>
    <p:embeddedFont>
      <p:font typeface="Chivo"/>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768D0E6-B6E9-45EE-8BF1-F1445BBED63B}">
  <a:tblStyle styleId="{7768D0E6-B6E9-45EE-8BF1-F1445BBED6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uli-bold.fntdata"/><Relationship Id="rId43" Type="http://schemas.openxmlformats.org/officeDocument/2006/relationships/font" Target="fonts/Muli-regular.fntdata"/><Relationship Id="rId46" Type="http://schemas.openxmlformats.org/officeDocument/2006/relationships/font" Target="fonts/Muli-boldItalic.fntdata"/><Relationship Id="rId45" Type="http://schemas.openxmlformats.org/officeDocument/2006/relationships/font" Target="fonts/Muli-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hivo-regular.fntdata"/><Relationship Id="rId50" Type="http://schemas.openxmlformats.org/officeDocument/2006/relationships/font" Target="fonts/HelveticaNeue-boldItalic.fntdata"/><Relationship Id="rId53" Type="http://schemas.openxmlformats.org/officeDocument/2006/relationships/font" Target="fonts/Chivo-italic.fntdata"/><Relationship Id="rId52" Type="http://schemas.openxmlformats.org/officeDocument/2006/relationships/font" Target="fonts/Chivo-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Chivo-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acb2c4eac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acb2c4eac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Open Sans"/>
                <a:ea typeface="Open Sans"/>
                <a:cs typeface="Open Sans"/>
                <a:sym typeface="Open Sans"/>
              </a:rPr>
              <a:t>Skew in the distribution</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0 games per hour looks like </a:t>
            </a:r>
            <a:r>
              <a:rPr lang="en-GB" sz="1200">
                <a:latin typeface="Open Sans"/>
                <a:ea typeface="Open Sans"/>
                <a:cs typeface="Open Sans"/>
                <a:sym typeface="Open Sans"/>
              </a:rPr>
              <a:t>anomaly</a:t>
            </a:r>
            <a:r>
              <a:rPr lang="en-GB" sz="1200">
                <a:latin typeface="Open Sans"/>
                <a:ea typeface="Open Sans"/>
                <a:cs typeface="Open Sans"/>
                <a:sym typeface="Open Sans"/>
              </a:rPr>
              <a:t> given the distribution - within here are some hours that are not covered in the data, due to outage in hand scraping.</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Inestigated instances of 0 hours and developed filling strategy. (Probably could have filled some additional low counts that could have been a result of partial outages).</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QUESTION: If I’m a poker player and want to play as many games as possible, what do you think the best and worst day of the week are?</a:t>
            </a:r>
            <a:endParaRPr sz="1200">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acb2c4ea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acb2c4eac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Open Sans"/>
                <a:ea typeface="Open Sans"/>
                <a:cs typeface="Open Sans"/>
                <a:sym typeface="Open Sans"/>
              </a:rPr>
              <a:t>This was a surprise to me, I had always assumd Saturday and Sundays were the best days to play because they are the days most people have off.</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Now let’s have a look at the average week in more detail.</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acb2c4eac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acb2c4eac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We see a regular dip around the early hours of the day, between two and five am.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We also see peaks in the evening with small dips around six pm.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This consistency indicates a majority of players play in a similair time zone, it follows what we might expect of an average day cycle (lows when people are asleep, highs when they return home from work).</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There is clearly a daily seasonal component here, although Sunday has consistently lower traffic that we may consider using a weekly seasonal component for modelling.</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acb2c4ea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acb2c4ea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This is annual traffic (games per hour) resampled by day.</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We see an interesting spike here around December.  A promotion perhaps, definately something we should investigate.</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 We will need to run tests to check for stationarity.</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acb2c4ea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acb2c4ea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As game count increases, roi's are constrained to a narrower range. This reflects the increased likelihood that the average roi reflects a players true roi (as would be inferred by their skill level) as the total sample of games played increases.</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Compared to other formats of poker, roi's converge in relatively short sample of games. This reflects the fact that heads up games are one of the lowest variance formats of poker - owing entirely to it being a game of two players. </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Interestingly, the baseline strategy in poker involves going all in every hand. With this strategy a player would expect to win more than 30% of games over a significant sample. This is greater than -50% roi, this common sense limitation on possible roi's over large samples is also reflected in the plot.</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Reassuringly, there are no anomalies on roi's for players over 1000 games, it is unlikely anybody in this sample has been able to cheat and continue playing.</a:t>
            </a:r>
            <a:endParaRPr sz="1200">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acb2c4eac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acb2c4eac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For this plot players have been grouped by number of game count to give the average of the average roi's.</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Colour is by group density. Thousands to the left, moving to the right hundreds, tens and ones</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Here we have a best guess of a players roi based on their game count. As expected, average win rates are higher for players who play more games. This demonstrates a players ability to keep playing based on their return on investment, those with negative return on investments rarely continue beyond 1000 games.</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The groupingss around the middle of the graph are simialir in their game count, so are almost aribtraily grouped, but they show significant variance in returns on investment. This is a reflection of the variance in experienced return on investments, for low samples they can vary significantly.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Random sampling of results given fixed win rates corroborates this conclusion.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acb2c4ea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acb2c4ea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Here we see that a majority of players experience a nominal win/loss over their entire player sample. Over 90% of players win or lose less than $500.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Approximately 99% of players have played less than 200 games over a year sample. Of the remaining 1%, half fall into the 200-400 games played bin, and the final half falls into a 400-19000 games played bin.</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We saw in our previous plots that players with less than 400 games are predominantly losing players.</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Here we begin to see the emergence of two classes of players, the majority, over 99%, are casual players with varying win rates, and a small minority, less than 1%, play more often and see sizable returns in their sample. </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Broadly, we can consider the majority (&gt;99%) recreational/novice players and a small minority (&lt;1%) professional/winning players.</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1c4147e5b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c4147e5ba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High volume= over 1000 games</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Low volume = under 1000 games</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Every game has two players so the game count is double the game count of the data</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highlight>
                  <a:schemeClr val="lt1"/>
                </a:highlight>
                <a:latin typeface="Open Sans"/>
                <a:ea typeface="Open Sans"/>
                <a:cs typeface="Open Sans"/>
                <a:sym typeface="Open Sans"/>
              </a:rPr>
              <a:t>LOW VOLUME PLAYERS PLAY 90% OF THEIR GAMES VS HIGH VOLUME PLAYERS</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highlight>
                  <a:schemeClr val="lt1"/>
                </a:highlight>
                <a:latin typeface="Open Sans"/>
                <a:ea typeface="Open Sans"/>
                <a:cs typeface="Open Sans"/>
                <a:sym typeface="Open Sans"/>
              </a:rPr>
              <a:t>HIGH VOLUME PLAYERS PLAY 83% OF THEIR GAMES VS LOW VOLUME PLAYERS</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highlight>
                  <a:schemeClr val="lt1"/>
                </a:highlight>
                <a:latin typeface="Open Sans"/>
                <a:ea typeface="Open Sans"/>
                <a:cs typeface="Open Sans"/>
                <a:sym typeface="Open Sans"/>
              </a:rPr>
              <a:t>MOST POKER TRAFFIC IS BETWEEN THIS GROUPS - NOT WITHIN THEM</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highlight>
                  <a:schemeClr val="lt1"/>
                </a:highlight>
                <a:latin typeface="Open Sans"/>
                <a:ea typeface="Open Sans"/>
                <a:cs typeface="Open Sans"/>
                <a:sym typeface="Open Sans"/>
              </a:rPr>
              <a:t>To investigate the </a:t>
            </a:r>
            <a:r>
              <a:rPr lang="en-GB" sz="1200">
                <a:solidFill>
                  <a:schemeClr val="dk1"/>
                </a:solidFill>
                <a:highlight>
                  <a:schemeClr val="lt1"/>
                </a:highlight>
                <a:latin typeface="Open Sans"/>
                <a:ea typeface="Open Sans"/>
                <a:cs typeface="Open Sans"/>
                <a:sym typeface="Open Sans"/>
              </a:rPr>
              <a:t>circumstances</a:t>
            </a:r>
            <a:r>
              <a:rPr lang="en-GB" sz="1200">
                <a:solidFill>
                  <a:schemeClr val="dk1"/>
                </a:solidFill>
                <a:highlight>
                  <a:schemeClr val="lt1"/>
                </a:highlight>
                <a:latin typeface="Open Sans"/>
                <a:ea typeface="Open Sans"/>
                <a:cs typeface="Open Sans"/>
                <a:sym typeface="Open Sans"/>
              </a:rPr>
              <a:t> of the internal play rate for the high volume players we construct a pairwise matrix of games played between opponents for the top 20 players by profit and top 20 by games played.</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25 players are in this dataframe, showing a high overlap between the top 20 players by profit and top 20 by volume.</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All players in the dataframe have game counts above 2000. Despite this they all play almost no games with each other. Such small game counts between the most frequent players, who are all (but one) winners, demonstrates that some winning players make an active effort to avoid playing with each other.</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We see in the sample there is one player who plays a large number of games against the other professionals, despite such strong opponents their roi is not much lower than the sunk cost (rake) associated with each game. This player is likely a better than average player who experiences low returns because they play most of their games against other professionals.</a:t>
            </a:r>
            <a:endParaRPr sz="1200">
              <a:solidFill>
                <a:schemeClr val="dk1"/>
              </a:solidFill>
              <a:highlight>
                <a:schemeClr val="lt1"/>
              </a:highlight>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acb2c4ea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acb2c4ea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latin typeface="Open Sans"/>
                <a:ea typeface="Open Sans"/>
                <a:cs typeface="Open Sans"/>
                <a:sym typeface="Open Sans"/>
              </a:rPr>
              <a:t>Colour of circle; blue=profit, red=loss Size of circle; Average roi. Distance between circles; closesness (the number of games)</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Two things are noteworthy here, that the losing player plays most (almost 90%) of their games against within this group. They seem to make an effort to avoid the players with the highest average roi's - as indicated by the distance from the larger circles.</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Here we start to see the reality in the life of professional heads up players….</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Professional players make an active effort to avoid playing each other. This arises as a result of playing each other at some point in the past. To enter the fold of professionals, players must prove themselves by playing existing professionals - to improve their chances of success they focus their efforts on the weaker existing professionals.</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The original remit of this project is to provide information that increases a players expected profitability. If this component of player traffic, professionals vs aspiring professionals, yields no profit for the average established professional, we can consider removing these instances from the hourly traffic sample before forecasting traffic. In this way we are forecasting the traffic that professional players are interested in - games that involve recreational players only.</a:t>
            </a:r>
            <a:endParaRPr sz="1200">
              <a:solidFill>
                <a:schemeClr val="dk1"/>
              </a:solidFill>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latin typeface="Open Sans"/>
                <a:ea typeface="Open Sans"/>
                <a:cs typeface="Open Sans"/>
                <a:sym typeface="Open Sans"/>
              </a:rPr>
              <a:t>To do this we must classify each player as recreational or professional</a:t>
            </a:r>
            <a:endParaRPr sz="1200">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acb2c4eac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acb2c4eac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Traffic has a seaonal component, daily or weekly.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Hours need to be filled in.</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Two classes of players. If I classify the players, I can create a time series of games per hour that include at least one recreational player and the number professionals online per hour (if you’re a pro, this is the number of people you have to share your pie with).  Professionals would be the most likely customers of a traffic forecasting tool, and this is the traffic they are most interested in.</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We do however run into a problem, roi’s with low game counts aren’t a reflection of skill like high ones are, and we have a sever class imbalance. It is likely we would need data from multiple buyins or a longer time period to get a clear picture of how roi’s, profit, game count and player networks can be used to classify players.</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For now we are stuck manually classifying the 14,000 players.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1c4147e5b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c4147e5b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8905f5e1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8905f5e1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Roi is an inaccurate measure of skill below 1000 games, they are all considered recs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50 players remaining.</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9 players remaining after 3rd slice</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We are likely to have misclassified some players, but classification is arguable subjective anyway. There is a preference for false negatives over false positives (in that way we prefer to misclassify components of traffic that happen less frequently). Of course if your rolling this out as a product, customisable classifications we  be a must have feature.</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I ended up with 48 players classed as professional</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8905f5e1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8905f5e1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Open Sans"/>
                <a:ea typeface="Open Sans"/>
                <a:cs typeface="Open Sans"/>
                <a:sym typeface="Open Sans"/>
              </a:rPr>
              <a:t>EDA with classfied players</a:t>
            </a:r>
            <a:endParaRPr sz="1200">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8905f5e1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8905f5e1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8905f5e1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8905f5e1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The spike in August reveals it’s cause, a small war broke out between a group of professionals. It didn’t last long.</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Given the pro vs recreational payer traffic also spikes there it’s quite likely there are some who play professionally who have not been classified as such due to low roi or game count.</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acb2c4eac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acb2c4eac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These are the three time series I modelled.</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8905f5e1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8905f5e1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acb2c4eac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acb2c4eac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All time series passed the dickey fuller test. To be specific… </a:t>
            </a:r>
            <a:r>
              <a:rPr lang="en-GB" sz="1200">
                <a:solidFill>
                  <a:schemeClr val="dk1"/>
                </a:solidFill>
                <a:highlight>
                  <a:schemeClr val="lt1"/>
                </a:highlight>
                <a:latin typeface="Open Sans"/>
                <a:ea typeface="Open Sans"/>
                <a:cs typeface="Open Sans"/>
                <a:sym typeface="Open Sans"/>
              </a:rPr>
              <a:t>In all three instances the probability of observing greater than test statistic given the null hypothesis is true is extremely small; we are confident we can effectively model on this representation of the time series (as opposed to a differenced version of the time series).</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highlight>
                  <a:schemeClr val="lt1"/>
                </a:highlight>
                <a:latin typeface="Open Sans"/>
                <a:ea typeface="Open Sans"/>
                <a:cs typeface="Open Sans"/>
                <a:sym typeface="Open Sans"/>
              </a:rPr>
              <a:t>Auto correlations showed that for pros and all traffic, a lag of 24 hours has the highest correlation with the present value. For traffic including one recreational a lag of 168 hours (one week) had the best correlation with present value. </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highlight>
                  <a:schemeClr val="lt1"/>
                </a:highlight>
                <a:latin typeface="Open Sans"/>
                <a:ea typeface="Open Sans"/>
                <a:cs typeface="Open Sans"/>
                <a:sym typeface="Open Sans"/>
              </a:rPr>
              <a:t>A common sense baseline of making a prediction equal to the last hours traffic performs better than taking the global mean. It’s worth noting that this is a high standard common sense baseline that would require some kind of programme to forecast on that basis.</a:t>
            </a:r>
            <a:endParaRPr sz="1200">
              <a:solidFill>
                <a:schemeClr val="dk1"/>
              </a:solidFill>
              <a:highlight>
                <a:schemeClr val="lt1"/>
              </a:highlight>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8905f5e1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8905f5e1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My preference is to score on mean absolute error and r2 score as performance metrics. We prefer this over the mean squared error because every predicted game is equally valuable to a professional (larger errors need not be penalised more).  However there is certainly arguement from a commercial perspective to focus on mean squared error because of how you think customers will respond to large errors in predictions (vs more small errors).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Use the r2 score to understand how much of the varinance we have accounted for with our model.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Residuals are one of the most important measures of success for the models. Poker players are used to high variance in outcomes - a model with high variance is appealing to them as long as it is expected to be viable in the long run. Normally distributed residuals are consistent with a stochastic (random)  error.</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8905f5e1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8905f5e1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It’s worth noting StatsModels SARIMAX optimises for mean squared error.  The commercial considerations meant that I’m happy to optimise for MSE and pick the model with the lowest MAE. There are a number of ways to configure that approach and if I continue this further I will look to optimise for MAE, but I’ll have to run models in R instead of Python for that.</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I created a model diagnostics report was created, for loops were ran on the model parameters to establish the model parameters that performed best.</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I tried resampling for 2 and 4 hour windows but it did nothing to improve the model, and in some cases, due to the reduction in sample size, led to the model being unable to converge. One hour one step ahead models performed best in every case.</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I also evluated two step ahead predictions using dynamic forecasts of the one step ahead model. Again more work can be done here with different modelling approaches like a straight two step ahead model.</a:t>
            </a:r>
            <a:endParaRPr sz="1200">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8905f5e1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8905f5e1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I won’t bore you too much with this but this is my basic text report for revieing models. Most important are the scores and the model parameters.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Model has problems converging with one week lag so I settled for 24.</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Number of lags and moving averages are low, not going to be expensive computationally to retrain the model between obervations.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A good boost in the r2 score, and a small drop in MAE, about 13%. With better player classifications and more data I’d expect a higher score to be achievable. I could also try optimising for MAE.</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acb2c4ea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acb2c4ea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8905f5e1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905f5e1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highlight>
                  <a:schemeClr val="lt1"/>
                </a:highlight>
                <a:latin typeface="Open Sans"/>
                <a:ea typeface="Open Sans"/>
                <a:cs typeface="Open Sans"/>
                <a:sym typeface="Open Sans"/>
              </a:rPr>
              <a:t>Residuals look ok,  a slight tendency to overestimate. </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highlight>
                  <a:schemeClr val="lt1"/>
                </a:highlight>
                <a:latin typeface="Open Sans"/>
                <a:ea typeface="Open Sans"/>
                <a:cs typeface="Open Sans"/>
                <a:sym typeface="Open Sans"/>
              </a:rPr>
              <a:t>No corelation between residuals, we like that. Standardised residuals over time look stable.</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58905f5e1e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8905f5e1e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Check a quantile plot whilst I’m at it.</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See more clearly that skew in the residuals, that tendency to over estimate traffic.</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58905f5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8905f5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200">
                <a:solidFill>
                  <a:schemeClr val="dk1"/>
                </a:solidFill>
                <a:latin typeface="Open Sans"/>
                <a:ea typeface="Open Sans"/>
                <a:cs typeface="Open Sans"/>
                <a:sym typeface="Open Sans"/>
              </a:rPr>
              <a:t>One step ahead forecast.</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58905f5e1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8905f5e1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Two step ahead forecasts created by running a for loop on dynamic forecasts with each starting time in test.</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See a drop in r2 score by .1.</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8905f5e1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8905f5e1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Open Sans"/>
                <a:ea typeface="Open Sans"/>
                <a:cs typeface="Open Sans"/>
                <a:sym typeface="Open Sans"/>
              </a:rPr>
              <a:t>All figures are for test sets, which is the last fifth of the data set</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Professionals online are a lot more predictable than other forms of traffic, the common sense baseline had a .35 r2 value.</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So for the forecasts we have an improvement on what’s effectively a high standard baseline.</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We got good jumps in r2 score.</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 We’re pretty sure there’s room from improvement particulalry if players are more accuratly classified.</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We know there are existing solutions for setting up a data pipeline that will allow for the collection of game summaries fast enough to be used for predictions.</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GB" sz="1200">
                <a:solidFill>
                  <a:schemeClr val="dk1"/>
                </a:solidFill>
                <a:latin typeface="Open Sans"/>
                <a:ea typeface="Open Sans"/>
                <a:cs typeface="Open Sans"/>
                <a:sym typeface="Open Sans"/>
              </a:rPr>
              <a:t>We have the building blocks for a poker traffic forecasting product.</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1c427272f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c427272f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GB" sz="1200">
                <a:solidFill>
                  <a:schemeClr val="dk1"/>
                </a:solidFill>
                <a:highlight>
                  <a:schemeClr val="lt1"/>
                </a:highlight>
                <a:latin typeface="Open Sans"/>
                <a:ea typeface="Open Sans"/>
                <a:cs typeface="Open Sans"/>
                <a:sym typeface="Open Sans"/>
              </a:rPr>
              <a:t>Working with a company that already has a large supply of scraped hands we can implement time series forecasts on traffic and the number of professionals online for each buyin level.</a:t>
            </a:r>
            <a:endParaRPr sz="12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100"/>
              </a:spcBef>
              <a:spcAft>
                <a:spcPts val="0"/>
              </a:spcAft>
              <a:buClr>
                <a:schemeClr val="dk1"/>
              </a:buClr>
              <a:buSzPts val="1100"/>
              <a:buFont typeface="Arial"/>
              <a:buNone/>
            </a:pPr>
            <a:r>
              <a:rPr lang="en-GB" sz="1200">
                <a:solidFill>
                  <a:schemeClr val="dk1"/>
                </a:solidFill>
                <a:highlight>
                  <a:schemeClr val="lt1"/>
                </a:highlight>
                <a:latin typeface="Open Sans"/>
                <a:ea typeface="Open Sans"/>
                <a:cs typeface="Open Sans"/>
                <a:sym typeface="Open Sans"/>
              </a:rPr>
              <a:t>Forecast pricing will be dependent on the buyin level being forecasted.</a:t>
            </a:r>
            <a:endParaRPr sz="12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100"/>
              </a:spcBef>
              <a:spcAft>
                <a:spcPts val="0"/>
              </a:spcAft>
              <a:buClr>
                <a:schemeClr val="dk1"/>
              </a:buClr>
              <a:buSzPts val="1100"/>
              <a:buFont typeface="Arial"/>
              <a:buNone/>
            </a:pPr>
            <a:r>
              <a:rPr lang="en-GB" sz="1200">
                <a:solidFill>
                  <a:schemeClr val="dk1"/>
                </a:solidFill>
                <a:highlight>
                  <a:schemeClr val="lt1"/>
                </a:highlight>
                <a:latin typeface="Open Sans"/>
                <a:ea typeface="Open Sans"/>
                <a:cs typeface="Open Sans"/>
                <a:sym typeface="Open Sans"/>
              </a:rPr>
              <a:t>To improve forecast accuracy players should have the option to toggle player classification, and be presented with players who are more difficult to classify. </a:t>
            </a:r>
            <a:endParaRPr sz="1200">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8905f5e1e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8905f5e1e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GB" sz="1200">
                <a:solidFill>
                  <a:schemeClr val="dk1"/>
                </a:solidFill>
                <a:highlight>
                  <a:schemeClr val="lt1"/>
                </a:highlight>
                <a:latin typeface="Open Sans"/>
                <a:ea typeface="Open Sans"/>
                <a:cs typeface="Open Sans"/>
                <a:sym typeface="Open Sans"/>
              </a:rPr>
              <a:t>Because who doesn’t love an interactive network graph.</a:t>
            </a:r>
            <a:endParaRPr sz="12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highlight>
                  <a:schemeClr val="lt1"/>
                </a:highlight>
                <a:latin typeface="Open Sans"/>
                <a:ea typeface="Open Sans"/>
                <a:cs typeface="Open Sans"/>
                <a:sym typeface="Open Sans"/>
              </a:rPr>
              <a:t>Advanced functionality like this is not available through existing products like sharkScope. As long as there is acces to the data, you could provide customers with customisable and interactive data visualisations of aggregate statistics, player classifications  and information on the regular playing time of players - allowing professionals to covertly manage their relationships with each other (to hunt down or avoid).</a:t>
            </a:r>
            <a:endParaRPr sz="12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highlight>
                  <a:schemeClr val="lt1"/>
                </a:highlight>
                <a:latin typeface="Open Sans"/>
                <a:ea typeface="Open Sans"/>
                <a:cs typeface="Open Sans"/>
                <a:sym typeface="Open Sans"/>
              </a:rPr>
              <a:t>There are no features that allow for agregate statistics on player groups (grouped by game count, or most frequent buyin), access to these summary statistics help can help a player choose the most appropriate  buy in level to play. Understanding the average population statistics of classes of players can also help professionals developed their default strategy against unknown players.</a:t>
            </a:r>
            <a:endParaRPr sz="12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100"/>
              </a:spcBef>
              <a:spcAft>
                <a:spcPts val="0"/>
              </a:spcAft>
              <a:buNone/>
            </a:pPr>
            <a:r>
              <a:rPr lang="en-GB" sz="1200">
                <a:solidFill>
                  <a:schemeClr val="dk1"/>
                </a:solidFill>
                <a:highlight>
                  <a:schemeClr val="lt1"/>
                </a:highlight>
                <a:latin typeface="Open Sans"/>
                <a:ea typeface="Open Sans"/>
                <a:cs typeface="Open Sans"/>
                <a:sym typeface="Open Sans"/>
              </a:rPr>
              <a:t>.</a:t>
            </a:r>
            <a:endParaRPr sz="1200">
              <a:solidFill>
                <a:schemeClr val="dk1"/>
              </a:solidFill>
              <a:highlight>
                <a:schemeClr val="lt1"/>
              </a:highlight>
              <a:latin typeface="Open Sans"/>
              <a:ea typeface="Open Sans"/>
              <a:cs typeface="Open Sans"/>
              <a:sym typeface="Open Sans"/>
            </a:endParaRPr>
          </a:p>
          <a:p>
            <a:pPr indent="0" lvl="0" marL="0" rtl="0" algn="l">
              <a:lnSpc>
                <a:spcPct val="115000"/>
              </a:lnSpc>
              <a:spcBef>
                <a:spcPts val="1100"/>
              </a:spcBef>
              <a:spcAft>
                <a:spcPts val="0"/>
              </a:spcAft>
              <a:buNone/>
            </a:pPr>
            <a:r>
              <a:t/>
            </a:r>
            <a:endParaRPr sz="1050">
              <a:solidFill>
                <a:schemeClr val="dk1"/>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984f2e3c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984f2e3c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GB" sz="1200">
                <a:solidFill>
                  <a:schemeClr val="dk1"/>
                </a:solidFill>
                <a:highlight>
                  <a:schemeClr val="lt1"/>
                </a:highlight>
                <a:latin typeface="Open Sans"/>
                <a:ea typeface="Open Sans"/>
                <a:cs typeface="Open Sans"/>
                <a:sym typeface="Open Sans"/>
              </a:rPr>
              <a:t>Questions.</a:t>
            </a:r>
            <a:endParaRPr sz="1200">
              <a:solidFill>
                <a:schemeClr val="dk1"/>
              </a:solidFill>
              <a:highlight>
                <a:schemeClr val="lt1"/>
              </a:highlight>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acb2c4e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acb2c4e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Pokertracker 4 is a tool for storing hand histories and reviewing players, their actions and associated frequencies. Developed over ten years, it is a market leader in providing tools for player analysis.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Sharkscope has the largest database of scraped hands in the world. It provides aggregate statistics on players played games and outcomes via an online search feature. It provides limited customisation (statistics and aggregations are not customisable, filter functionality is limited to dates).</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Bonus bots and warbot provide off the shelf poker bots. Although a recent development in the poker market, the use of bots  are increasingly obstructed by cheat detection methods employed by poker providers.</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chemeClr val="dk1"/>
                </a:solidFill>
                <a:latin typeface="Open Sans"/>
                <a:ea typeface="Open Sans"/>
                <a:cs typeface="Open Sans"/>
                <a:sym typeface="Open Sans"/>
              </a:rPr>
              <a:t>First idea for a unique product, as you can guess from the title, was a forecasting tool that helps users choose what times to play.</a:t>
            </a:r>
            <a:endParaRPr sz="1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acb2c4eac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acb2c4eac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Open Sans"/>
                <a:ea typeface="Open Sans"/>
                <a:cs typeface="Open Sans"/>
                <a:sym typeface="Open Sans"/>
              </a:rPr>
              <a:t>One years worth of hand histories purchased. </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Game summary contained in the final hand of each game, information parsed out.</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I chose heads up because it allowed me to explore explicit relationships between players  (vs. 3 handed or more games where there can be various interpretations of who is beating who in a game).</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Settle for a single buyin because of the cost associated with purchasing hands</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GB" sz="1200">
                <a:latin typeface="Open Sans"/>
                <a:ea typeface="Open Sans"/>
                <a:cs typeface="Open Sans"/>
                <a:sym typeface="Open Sans"/>
              </a:rPr>
              <a:t>Accuracy is 95%, drop in coverage comes as temporary blackouts, possible to identify.</a:t>
            </a:r>
            <a:endParaRPr sz="1200">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acb2c4eac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acb2c4ea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Open Sans"/>
                <a:ea typeface="Open Sans"/>
                <a:cs typeface="Open Sans"/>
                <a:sym typeface="Open Sans"/>
              </a:rPr>
              <a:t>Each row represents a game</a:t>
            </a:r>
            <a:endParaRPr sz="1200">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acb2c4ea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acb2c4ea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Open Sans"/>
                <a:ea typeface="Open Sans"/>
                <a:cs typeface="Open Sans"/>
                <a:sym typeface="Open Sans"/>
              </a:rPr>
              <a:t>Each row represents player</a:t>
            </a:r>
            <a:endParaRPr sz="1200">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acb2c4eac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acb2c4ea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Open Sans"/>
                <a:ea typeface="Open Sans"/>
                <a:cs typeface="Open Sans"/>
                <a:sym typeface="Open Sans"/>
              </a:rPr>
              <a:t>Each row represents a one hour window</a:t>
            </a:r>
            <a:endParaRPr sz="1200">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1c3e5f588f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c3e5f588f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2" name="Shape 62"/>
        <p:cNvGrpSpPr/>
        <p:nvPr/>
      </p:nvGrpSpPr>
      <p:grpSpPr>
        <a:xfrm>
          <a:off x="0" y="0"/>
          <a:ext cx="0" cy="0"/>
          <a:chOff x="0" y="0"/>
          <a:chExt cx="0" cy="0"/>
        </a:xfrm>
      </p:grpSpPr>
      <p:sp>
        <p:nvSpPr>
          <p:cNvPr id="63" name="Google Shape;63;p11"/>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4" name="Google Shape;64;p11"/>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5" name="Shape 65"/>
        <p:cNvGrpSpPr/>
        <p:nvPr/>
      </p:nvGrpSpPr>
      <p:grpSpPr>
        <a:xfrm>
          <a:off x="0" y="0"/>
          <a:ext cx="0" cy="0"/>
          <a:chOff x="0" y="0"/>
          <a:chExt cx="0" cy="0"/>
        </a:xfrm>
      </p:grpSpPr>
      <p:sp>
        <p:nvSpPr>
          <p:cNvPr id="66" name="Google Shape;66;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2"/>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8" name="Google Shape;68;p12"/>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9" name="Shape 69"/>
        <p:cNvGrpSpPr/>
        <p:nvPr/>
      </p:nvGrpSpPr>
      <p:grpSpPr>
        <a:xfrm>
          <a:off x="0" y="0"/>
          <a:ext cx="0" cy="0"/>
          <a:chOff x="0" y="0"/>
          <a:chExt cx="0" cy="0"/>
        </a:xfrm>
      </p:grpSpPr>
      <p:sp>
        <p:nvSpPr>
          <p:cNvPr id="70" name="Google Shape;70;p1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indent="0" lvl="0" marL="0" rtl="0" algn="ctr">
              <a:spcBef>
                <a:spcPts val="0"/>
              </a:spcBef>
              <a:spcAft>
                <a:spcPts val="0"/>
              </a:spcAft>
              <a:buNone/>
            </a:pPr>
            <a:fld id="{00000000-1234-1234-1234-123412341234}" type="slidenum">
              <a:rPr lang="en-GB"/>
              <a:t>‹#›</a:t>
            </a:fld>
            <a:endParaRPr/>
          </a:p>
        </p:txBody>
      </p:sp>
      <p:sp>
        <p:nvSpPr>
          <p:cNvPr id="20" name="Google Shape;20;p4"/>
          <p:cNvSpPr txBox="1"/>
          <p:nvPr>
            <p:ph type="title"/>
          </p:nvPr>
        </p:nvSpPr>
        <p:spPr>
          <a:xfrm>
            <a:off x="311700" y="213700"/>
            <a:ext cx="8520600" cy="465600"/>
          </a:xfrm>
          <a:prstGeom prst="rect">
            <a:avLst/>
          </a:prstGeom>
        </p:spPr>
        <p:txBody>
          <a:bodyPr anchorCtr="0" anchor="t" bIns="91425" lIns="91425" spcFirstLastPara="1" rIns="91425" wrap="square" tIns="91425"/>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1" name="Google Shape;21;p4"/>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cxnSp>
        <p:nvCxnSpPr>
          <p:cNvPr id="22" name="Google Shape;22;p4"/>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23" name="Google Shape;23;p4">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nvSpPr>
        <p:spPr>
          <a:xfrm>
            <a:off x="7299611" y="4695759"/>
            <a:ext cx="15327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rgbClr val="C6C5C5"/>
                </a:solidFill>
              </a:rPr>
              <a:t>Richard Chadwick</a:t>
            </a:r>
            <a:endParaRPr sz="900">
              <a:solidFill>
                <a:srgbClr val="C6C5C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idx="1" type="body"/>
          </p:nvPr>
        </p:nvSpPr>
        <p:spPr>
          <a:xfrm>
            <a:off x="311700" y="1152475"/>
            <a:ext cx="41640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68275" y="1152475"/>
            <a:ext cx="41640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lvl1pPr lvl="0">
              <a:buNone/>
              <a:defRPr sz="900">
                <a:solidFill>
                  <a:srgbClr val="FFFFFF"/>
                </a:solidFill>
              </a:defRPr>
            </a:lvl1pPr>
            <a:lvl2pPr lvl="1">
              <a:buNone/>
              <a:defRPr sz="900">
                <a:solidFill>
                  <a:srgbClr val="FFFFFF"/>
                </a:solidFill>
              </a:defRPr>
            </a:lvl2pPr>
            <a:lvl3pPr lvl="2">
              <a:buNone/>
              <a:defRPr sz="900">
                <a:solidFill>
                  <a:srgbClr val="FFFFFF"/>
                </a:solidFill>
              </a:defRPr>
            </a:lvl3pPr>
            <a:lvl4pPr lvl="3">
              <a:buNone/>
              <a:defRPr sz="900">
                <a:solidFill>
                  <a:srgbClr val="FFFFFF"/>
                </a:solidFill>
              </a:defRPr>
            </a:lvl4pPr>
            <a:lvl5pPr lvl="4">
              <a:buNone/>
              <a:defRPr sz="900">
                <a:solidFill>
                  <a:srgbClr val="FFFFFF"/>
                </a:solidFill>
              </a:defRPr>
            </a:lvl5pPr>
            <a:lvl6pPr lvl="5">
              <a:buNone/>
              <a:defRPr sz="900">
                <a:solidFill>
                  <a:srgbClr val="FFFFFF"/>
                </a:solidFill>
              </a:defRPr>
            </a:lvl6pPr>
            <a:lvl7pPr lvl="6">
              <a:buNone/>
              <a:defRPr sz="900">
                <a:solidFill>
                  <a:srgbClr val="FFFFFF"/>
                </a:solidFill>
              </a:defRPr>
            </a:lvl7pPr>
            <a:lvl8pPr lvl="7">
              <a:buNone/>
              <a:defRPr sz="900">
                <a:solidFill>
                  <a:srgbClr val="FFFFFF"/>
                </a:solidFill>
              </a:defRPr>
            </a:lvl8pPr>
            <a:lvl9pPr lvl="8">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cxnSp>
        <p:nvCxnSpPr>
          <p:cNvPr id="31" name="Google Shape;31;p5"/>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32" name="Google Shape;32;p5"/>
          <p:cNvSpPr txBox="1"/>
          <p:nvPr>
            <p:ph type="title"/>
          </p:nvPr>
        </p:nvSpPr>
        <p:spPr>
          <a:xfrm>
            <a:off x="311700" y="213700"/>
            <a:ext cx="8520600" cy="465600"/>
          </a:xfrm>
          <a:prstGeom prst="rect">
            <a:avLst/>
          </a:prstGeom>
        </p:spPr>
        <p:txBody>
          <a:bodyPr anchorCtr="0" anchor="t" bIns="91425" lIns="91425" spcFirstLastPara="1" rIns="91425" wrap="square" tIns="91425"/>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3" name="Google Shape;33;p5"/>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34" name="Google Shape;34;p5">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Richard Chadwick</a:t>
            </a:r>
            <a:endParaRPr sz="900">
              <a:solidFill>
                <a:srgbClr val="C6C5C5"/>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cxnSp>
        <p:nvCxnSpPr>
          <p:cNvPr id="38" name="Google Shape;38;p6"/>
          <p:cNvCxnSpPr/>
          <p:nvPr/>
        </p:nvCxnSpPr>
        <p:spPr>
          <a:xfrm>
            <a:off x="431850" y="4741853"/>
            <a:ext cx="8280300" cy="0"/>
          </a:xfrm>
          <a:prstGeom prst="straightConnector1">
            <a:avLst/>
          </a:prstGeom>
          <a:noFill/>
          <a:ln cap="flat" cmpd="sng" w="9525">
            <a:solidFill>
              <a:srgbClr val="C6C5C5"/>
            </a:solidFill>
            <a:prstDash val="dot"/>
            <a:round/>
            <a:headEnd len="med" w="med" type="none"/>
            <a:tailEnd len="med" w="med" type="none"/>
          </a:ln>
        </p:spPr>
      </p:cxnSp>
      <p:sp>
        <p:nvSpPr>
          <p:cNvPr id="39" name="Google Shape;39;p6"/>
          <p:cNvSpPr txBox="1"/>
          <p:nvPr>
            <p:ph type="title"/>
          </p:nvPr>
        </p:nvSpPr>
        <p:spPr>
          <a:xfrm>
            <a:off x="311700" y="213700"/>
            <a:ext cx="8520600" cy="465600"/>
          </a:xfrm>
          <a:prstGeom prst="rect">
            <a:avLst/>
          </a:prstGeom>
        </p:spPr>
        <p:txBody>
          <a:bodyPr anchorCtr="0" anchor="t" bIns="91425" lIns="91425" spcFirstLastPara="1" rIns="91425" wrap="square" tIns="91425"/>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40" name="Google Shape;40;p6"/>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
        <p:nvSpPr>
          <p:cNvPr id="41" name="Google Shape;41;p6">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indent="0" lvl="0" marL="0" rtl="0" algn="ctr">
              <a:spcBef>
                <a:spcPts val="0"/>
              </a:spcBef>
              <a:spcAft>
                <a:spcPts val="0"/>
              </a:spcAft>
              <a:buNone/>
            </a:pPr>
            <a:fld id="{00000000-1234-1234-1234-123412341234}" type="slidenum">
              <a:rPr lang="en-GB"/>
              <a:t>‹#›</a:t>
            </a:fld>
            <a:endParaRPr/>
          </a:p>
        </p:txBody>
      </p:sp>
      <p:sp>
        <p:nvSpPr>
          <p:cNvPr id="45" name="Google Shape;45;p6"/>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900">
                <a:solidFill>
                  <a:srgbClr val="C6C5C5"/>
                </a:solidFill>
              </a:rPr>
              <a:t>Richard Chadwick</a:t>
            </a:r>
            <a:endParaRPr sz="900">
              <a:solidFill>
                <a:srgbClr val="C6C5C5"/>
              </a:solidFill>
            </a:endParaRPr>
          </a:p>
          <a:p>
            <a:pPr indent="0" lvl="0" marL="0" rtl="0" algn="r">
              <a:spcBef>
                <a:spcPts val="0"/>
              </a:spcBef>
              <a:spcAft>
                <a:spcPts val="0"/>
              </a:spcAft>
              <a:buNone/>
            </a:pPr>
            <a:r>
              <a:t/>
            </a:r>
            <a:endParaRPr sz="900">
              <a:solidFill>
                <a:srgbClr val="C6C5C5"/>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46" name="Shape 46"/>
        <p:cNvGrpSpPr/>
        <p:nvPr/>
      </p:nvGrpSpPr>
      <p:grpSpPr>
        <a:xfrm>
          <a:off x="0" y="0"/>
          <a:ext cx="0" cy="0"/>
          <a:chOff x="0" y="0"/>
          <a:chExt cx="0" cy="0"/>
        </a:xfrm>
      </p:grpSpPr>
      <p:sp>
        <p:nvSpPr>
          <p:cNvPr id="47" name="Google Shape;47;p7"/>
          <p:cNvSpPr txBox="1"/>
          <p:nvPr>
            <p:ph type="title"/>
          </p:nvPr>
        </p:nvSpPr>
        <p:spPr>
          <a:xfrm>
            <a:off x="311700" y="213700"/>
            <a:ext cx="8520600" cy="465600"/>
          </a:xfrm>
          <a:prstGeom prst="rect">
            <a:avLst/>
          </a:prstGeom>
        </p:spPr>
        <p:txBody>
          <a:bodyPr anchorCtr="0" anchor="t" bIns="91425" lIns="91425" spcFirstLastPara="1" rIns="91425" wrap="square" tIns="91425"/>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8" name="Google Shape;48;p7"/>
          <p:cNvCxnSpPr/>
          <p:nvPr/>
        </p:nvCxnSpPr>
        <p:spPr>
          <a:xfrm>
            <a:off x="431850" y="751750"/>
            <a:ext cx="8280300" cy="0"/>
          </a:xfrm>
          <a:prstGeom prst="straightConnector1">
            <a:avLst/>
          </a:prstGeom>
          <a:noFill/>
          <a:ln cap="flat" cmpd="sng" w="9525">
            <a:solidFill>
              <a:srgbClr val="C6C5C5"/>
            </a:solidFill>
            <a:prstDash val="dot"/>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9" name="Shape 49"/>
        <p:cNvGrpSpPr/>
        <p:nvPr/>
      </p:nvGrpSpPr>
      <p:grpSpPr>
        <a:xfrm>
          <a:off x="0" y="0"/>
          <a:ext cx="0" cy="0"/>
          <a:chOff x="0" y="0"/>
          <a:chExt cx="0" cy="0"/>
        </a:xfrm>
      </p:grpSpPr>
      <p:sp>
        <p:nvSpPr>
          <p:cNvPr id="50" name="Google Shape;50;p8"/>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8"/>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2" name="Google Shape;52;p8"/>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9" name="Google Shape;59;p10"/>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0" name="Google Shape;60;p10"/>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10"/>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4"/>
          <p:cNvSpPr/>
          <p:nvPr/>
        </p:nvSpPr>
        <p:spPr>
          <a:xfrm>
            <a:off x="0" y="0"/>
            <a:ext cx="9144000" cy="5143500"/>
          </a:xfrm>
          <a:prstGeom prst="rect">
            <a:avLst/>
          </a:prstGeom>
          <a:solidFill>
            <a:srgbClr val="566579">
              <a:alpha val="91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4"/>
          <p:cNvSpPr txBox="1"/>
          <p:nvPr/>
        </p:nvSpPr>
        <p:spPr>
          <a:xfrm>
            <a:off x="1205800" y="2178950"/>
            <a:ext cx="67827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700">
                <a:solidFill>
                  <a:srgbClr val="FFFFFF"/>
                </a:solidFill>
                <a:latin typeface="Trebuchet MS"/>
                <a:ea typeface="Trebuchet MS"/>
                <a:cs typeface="Trebuchet MS"/>
                <a:sym typeface="Trebuchet MS"/>
              </a:rPr>
              <a:t>Time series analysis of online poker traffic</a:t>
            </a:r>
            <a:endParaRPr sz="2700">
              <a:solidFill>
                <a:srgbClr val="FFFFFF"/>
              </a:solidFill>
              <a:latin typeface="Trebuchet MS"/>
              <a:ea typeface="Trebuchet MS"/>
              <a:cs typeface="Trebuchet MS"/>
              <a:sym typeface="Trebuchet MS"/>
            </a:endParaRPr>
          </a:p>
        </p:txBody>
      </p:sp>
      <p:sp>
        <p:nvSpPr>
          <p:cNvPr id="77" name="Google Shape;77;p14"/>
          <p:cNvSpPr txBox="1"/>
          <p:nvPr/>
        </p:nvSpPr>
        <p:spPr>
          <a:xfrm>
            <a:off x="250200" y="853675"/>
            <a:ext cx="8643600" cy="168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7200">
                <a:solidFill>
                  <a:srgbClr val="FFFFFF"/>
                </a:solidFill>
                <a:latin typeface="Trebuchet MS"/>
                <a:ea typeface="Trebuchet MS"/>
                <a:cs typeface="Trebuchet MS"/>
                <a:sym typeface="Trebuchet MS"/>
              </a:rPr>
              <a:t>When’s the money? </a:t>
            </a:r>
            <a:endParaRPr b="1" sz="7200">
              <a:solidFill>
                <a:srgbClr val="FFFFFF"/>
              </a:solidFill>
              <a:latin typeface="Trebuchet MS"/>
              <a:ea typeface="Trebuchet MS"/>
              <a:cs typeface="Trebuchet MS"/>
              <a:sym typeface="Trebuchet MS"/>
            </a:endParaRPr>
          </a:p>
        </p:txBody>
      </p:sp>
      <p:sp>
        <p:nvSpPr>
          <p:cNvPr id="78" name="Google Shape;78;p14"/>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79" name="Google Shape;79;p14"/>
          <p:cNvSpPr txBox="1"/>
          <p:nvPr/>
        </p:nvSpPr>
        <p:spPr>
          <a:xfrm>
            <a:off x="1624600" y="2914925"/>
            <a:ext cx="5945100" cy="3141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GB" sz="1800">
                <a:solidFill>
                  <a:schemeClr val="lt1"/>
                </a:solidFill>
              </a:rPr>
              <a:t>General Assembly </a:t>
            </a:r>
            <a:r>
              <a:rPr lang="en-GB" sz="1800">
                <a:solidFill>
                  <a:schemeClr val="lt1"/>
                </a:solidFill>
              </a:rPr>
              <a:t>Capstone</a:t>
            </a:r>
            <a:r>
              <a:rPr lang="en-GB" sz="1800">
                <a:solidFill>
                  <a:schemeClr val="lt1"/>
                </a:solidFill>
              </a:rPr>
              <a:t> Project - Richard Chadwick</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3"/>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Games per hour</a:t>
            </a:r>
            <a:r>
              <a:rPr b="1" lang="en-GB">
                <a:solidFill>
                  <a:srgbClr val="EE795B"/>
                </a:solidFill>
                <a:latin typeface="Trebuchet MS"/>
                <a:ea typeface="Trebuchet MS"/>
                <a:cs typeface="Trebuchet MS"/>
                <a:sym typeface="Trebuchet MS"/>
              </a:rPr>
              <a:t> Distribution</a:t>
            </a:r>
            <a:endParaRPr b="1">
              <a:solidFill>
                <a:srgbClr val="EE795B"/>
              </a:solidFill>
              <a:latin typeface="Trebuchet MS"/>
              <a:ea typeface="Trebuchet MS"/>
              <a:cs typeface="Trebuchet MS"/>
              <a:sym typeface="Trebuchet MS"/>
            </a:endParaRPr>
          </a:p>
        </p:txBody>
      </p:sp>
      <p:sp>
        <p:nvSpPr>
          <p:cNvPr id="266" name="Google Shape;266;p23"/>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67" name="Google Shape;267;p23"/>
          <p:cNvPicPr preferRelativeResize="0"/>
          <p:nvPr/>
        </p:nvPicPr>
        <p:blipFill rotWithShape="1">
          <a:blip r:embed="rId3">
            <a:alphaModFix/>
          </a:blip>
          <a:srcRect b="0" l="0" r="0" t="10370"/>
          <a:stretch/>
        </p:blipFill>
        <p:spPr>
          <a:xfrm>
            <a:off x="979675" y="1136475"/>
            <a:ext cx="7184649" cy="3327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4"/>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Weekdays have</a:t>
            </a:r>
            <a:r>
              <a:rPr b="1" lang="en-GB">
                <a:solidFill>
                  <a:srgbClr val="EE795B"/>
                </a:solidFill>
                <a:latin typeface="Trebuchet MS"/>
                <a:ea typeface="Trebuchet MS"/>
                <a:cs typeface="Trebuchet MS"/>
                <a:sym typeface="Trebuchet MS"/>
              </a:rPr>
              <a:t> Higher Traffic</a:t>
            </a:r>
            <a:endParaRPr b="1">
              <a:solidFill>
                <a:srgbClr val="EE795B"/>
              </a:solidFill>
              <a:latin typeface="Trebuchet MS"/>
              <a:ea typeface="Trebuchet MS"/>
              <a:cs typeface="Trebuchet MS"/>
              <a:sym typeface="Trebuchet MS"/>
            </a:endParaRPr>
          </a:p>
        </p:txBody>
      </p:sp>
      <p:sp>
        <p:nvSpPr>
          <p:cNvPr id="273" name="Google Shape;273;p24"/>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74" name="Google Shape;274;p24"/>
          <p:cNvPicPr preferRelativeResize="0"/>
          <p:nvPr/>
        </p:nvPicPr>
        <p:blipFill>
          <a:blip r:embed="rId3">
            <a:alphaModFix/>
          </a:blip>
          <a:stretch>
            <a:fillRect/>
          </a:stretch>
        </p:blipFill>
        <p:spPr>
          <a:xfrm>
            <a:off x="975325" y="857100"/>
            <a:ext cx="7193350" cy="371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5"/>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Daily</a:t>
            </a:r>
            <a:r>
              <a:rPr b="1" lang="en-GB">
                <a:solidFill>
                  <a:srgbClr val="EE795B"/>
                </a:solidFill>
                <a:latin typeface="Trebuchet MS"/>
                <a:ea typeface="Trebuchet MS"/>
                <a:cs typeface="Trebuchet MS"/>
                <a:sym typeface="Trebuchet MS"/>
              </a:rPr>
              <a:t> Seasonal Component</a:t>
            </a:r>
            <a:endParaRPr b="1">
              <a:solidFill>
                <a:srgbClr val="EE795B"/>
              </a:solidFill>
              <a:latin typeface="Trebuchet MS"/>
              <a:ea typeface="Trebuchet MS"/>
              <a:cs typeface="Trebuchet MS"/>
              <a:sym typeface="Trebuchet MS"/>
            </a:endParaRPr>
          </a:p>
        </p:txBody>
      </p:sp>
      <p:sp>
        <p:nvSpPr>
          <p:cNvPr id="280" name="Google Shape;280;p25"/>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81" name="Google Shape;281;p25"/>
          <p:cNvPicPr preferRelativeResize="0"/>
          <p:nvPr/>
        </p:nvPicPr>
        <p:blipFill>
          <a:blip r:embed="rId3">
            <a:alphaModFix/>
          </a:blip>
          <a:stretch>
            <a:fillRect/>
          </a:stretch>
        </p:blipFill>
        <p:spPr>
          <a:xfrm>
            <a:off x="1020888" y="836525"/>
            <a:ext cx="7102225" cy="3820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6"/>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Stationary</a:t>
            </a:r>
            <a:r>
              <a:rPr b="1" lang="en-GB">
                <a:solidFill>
                  <a:srgbClr val="EE795B"/>
                </a:solidFill>
                <a:latin typeface="Trebuchet MS"/>
                <a:ea typeface="Trebuchet MS"/>
                <a:cs typeface="Trebuchet MS"/>
                <a:sym typeface="Trebuchet MS"/>
              </a:rPr>
              <a:t> Mean?</a:t>
            </a:r>
            <a:endParaRPr b="1">
              <a:solidFill>
                <a:srgbClr val="EE795B"/>
              </a:solidFill>
              <a:latin typeface="Trebuchet MS"/>
              <a:ea typeface="Trebuchet MS"/>
              <a:cs typeface="Trebuchet MS"/>
              <a:sym typeface="Trebuchet MS"/>
            </a:endParaRPr>
          </a:p>
        </p:txBody>
      </p:sp>
      <p:sp>
        <p:nvSpPr>
          <p:cNvPr id="287" name="Google Shape;287;p26"/>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88" name="Google Shape;288;p26"/>
          <p:cNvPicPr preferRelativeResize="0"/>
          <p:nvPr/>
        </p:nvPicPr>
        <p:blipFill>
          <a:blip r:embed="rId3">
            <a:alphaModFix/>
          </a:blip>
          <a:stretch>
            <a:fillRect/>
          </a:stretch>
        </p:blipFill>
        <p:spPr>
          <a:xfrm>
            <a:off x="1000563" y="811900"/>
            <a:ext cx="7142874" cy="3821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7"/>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Returns on Investment</a:t>
            </a:r>
            <a:r>
              <a:rPr b="1" lang="en-GB">
                <a:solidFill>
                  <a:srgbClr val="EE795B"/>
                </a:solidFill>
                <a:latin typeface="Trebuchet MS"/>
                <a:ea typeface="Trebuchet MS"/>
                <a:cs typeface="Trebuchet MS"/>
                <a:sym typeface="Trebuchet MS"/>
              </a:rPr>
              <a:t> are Bounded</a:t>
            </a:r>
            <a:endParaRPr b="1">
              <a:solidFill>
                <a:srgbClr val="EE795B"/>
              </a:solidFill>
              <a:latin typeface="Trebuchet MS"/>
              <a:ea typeface="Trebuchet MS"/>
              <a:cs typeface="Trebuchet MS"/>
              <a:sym typeface="Trebuchet MS"/>
            </a:endParaRPr>
          </a:p>
        </p:txBody>
      </p:sp>
      <p:sp>
        <p:nvSpPr>
          <p:cNvPr id="294" name="Google Shape;294;p27"/>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95" name="Google Shape;295;p27"/>
          <p:cNvPicPr preferRelativeResize="0"/>
          <p:nvPr/>
        </p:nvPicPr>
        <p:blipFill>
          <a:blip r:embed="rId3">
            <a:alphaModFix/>
          </a:blip>
          <a:stretch>
            <a:fillRect/>
          </a:stretch>
        </p:blipFill>
        <p:spPr>
          <a:xfrm>
            <a:off x="1076150" y="950850"/>
            <a:ext cx="6991689" cy="3712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28"/>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The More you Win</a:t>
            </a:r>
            <a:r>
              <a:rPr b="1" lang="en-GB">
                <a:solidFill>
                  <a:srgbClr val="EE795B"/>
                </a:solidFill>
                <a:latin typeface="Trebuchet MS"/>
                <a:ea typeface="Trebuchet MS"/>
                <a:cs typeface="Trebuchet MS"/>
                <a:sym typeface="Trebuchet MS"/>
              </a:rPr>
              <a:t> The Longer you Play</a:t>
            </a:r>
            <a:endParaRPr b="1">
              <a:solidFill>
                <a:srgbClr val="EE795B"/>
              </a:solidFill>
              <a:latin typeface="Trebuchet MS"/>
              <a:ea typeface="Trebuchet MS"/>
              <a:cs typeface="Trebuchet MS"/>
              <a:sym typeface="Trebuchet MS"/>
            </a:endParaRPr>
          </a:p>
        </p:txBody>
      </p:sp>
      <p:sp>
        <p:nvSpPr>
          <p:cNvPr id="301" name="Google Shape;301;p28"/>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302" name="Google Shape;302;p28"/>
          <p:cNvPicPr preferRelativeResize="0"/>
          <p:nvPr/>
        </p:nvPicPr>
        <p:blipFill>
          <a:blip r:embed="rId3">
            <a:alphaModFix/>
          </a:blip>
          <a:stretch>
            <a:fillRect/>
          </a:stretch>
        </p:blipFill>
        <p:spPr>
          <a:xfrm>
            <a:off x="1017363" y="948800"/>
            <a:ext cx="7109286" cy="371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9"/>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Few make a </a:t>
            </a:r>
            <a:r>
              <a:rPr b="1" lang="en-GB">
                <a:solidFill>
                  <a:srgbClr val="EE795B"/>
                </a:solidFill>
                <a:latin typeface="Trebuchet MS"/>
                <a:ea typeface="Trebuchet MS"/>
                <a:cs typeface="Trebuchet MS"/>
                <a:sym typeface="Trebuchet MS"/>
              </a:rPr>
              <a:t>Reliable income</a:t>
            </a:r>
            <a:endParaRPr b="1">
              <a:solidFill>
                <a:srgbClr val="EE795B"/>
              </a:solidFill>
              <a:latin typeface="Trebuchet MS"/>
              <a:ea typeface="Trebuchet MS"/>
              <a:cs typeface="Trebuchet MS"/>
              <a:sym typeface="Trebuchet MS"/>
            </a:endParaRPr>
          </a:p>
        </p:txBody>
      </p:sp>
      <p:sp>
        <p:nvSpPr>
          <p:cNvPr id="308" name="Google Shape;308;p29"/>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309" name="Google Shape;309;p29"/>
          <p:cNvPicPr preferRelativeResize="0"/>
          <p:nvPr/>
        </p:nvPicPr>
        <p:blipFill>
          <a:blip r:embed="rId3">
            <a:alphaModFix/>
          </a:blip>
          <a:stretch>
            <a:fillRect/>
          </a:stretch>
        </p:blipFill>
        <p:spPr>
          <a:xfrm>
            <a:off x="960513" y="851825"/>
            <a:ext cx="7222976" cy="3775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30"/>
          <p:cNvSpPr/>
          <p:nvPr/>
        </p:nvSpPr>
        <p:spPr>
          <a:xfrm>
            <a:off x="0" y="0"/>
            <a:ext cx="45825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30"/>
          <p:cNvSpPr/>
          <p:nvPr/>
        </p:nvSpPr>
        <p:spPr>
          <a:xfrm>
            <a:off x="4582500" y="0"/>
            <a:ext cx="4561500" cy="5143500"/>
          </a:xfrm>
          <a:prstGeom prst="rect">
            <a:avLst/>
          </a:prstGeom>
          <a:solidFill>
            <a:srgbClr val="FFFFFF">
              <a:alpha val="8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solidFill>
                <a:srgbClr val="F3F3F3"/>
              </a:solidFill>
            </a:endParaRPr>
          </a:p>
        </p:txBody>
      </p:sp>
      <p:grpSp>
        <p:nvGrpSpPr>
          <p:cNvPr id="316" name="Google Shape;316;p30"/>
          <p:cNvGrpSpPr/>
          <p:nvPr/>
        </p:nvGrpSpPr>
        <p:grpSpPr>
          <a:xfrm>
            <a:off x="4235588" y="1367810"/>
            <a:ext cx="672825" cy="2407879"/>
            <a:chOff x="4131900" y="1244050"/>
            <a:chExt cx="880200" cy="3150025"/>
          </a:xfrm>
        </p:grpSpPr>
        <p:sp>
          <p:nvSpPr>
            <p:cNvPr id="317" name="Google Shape;317;p30"/>
            <p:cNvSpPr/>
            <p:nvPr/>
          </p:nvSpPr>
          <p:spPr>
            <a:xfrm>
              <a:off x="4131900" y="1244050"/>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4131900" y="2378963"/>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4131900" y="3513875"/>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0"/>
          <p:cNvGrpSpPr/>
          <p:nvPr/>
        </p:nvGrpSpPr>
        <p:grpSpPr>
          <a:xfrm>
            <a:off x="4412523" y="2437340"/>
            <a:ext cx="319370" cy="269169"/>
            <a:chOff x="4121150" y="3970338"/>
            <a:chExt cx="3059100" cy="2578250"/>
          </a:xfrm>
        </p:grpSpPr>
        <p:sp>
          <p:nvSpPr>
            <p:cNvPr id="321" name="Google Shape;321;p30"/>
            <p:cNvSpPr/>
            <p:nvPr/>
          </p:nvSpPr>
          <p:spPr>
            <a:xfrm>
              <a:off x="4365625" y="5551488"/>
              <a:ext cx="485700" cy="996900"/>
            </a:xfrm>
            <a:custGeom>
              <a:rect b="b" l="l" r="r" t="t"/>
              <a:pathLst>
                <a:path extrusionOk="0" h="120000" w="12000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Calibri"/>
                <a:ea typeface="Calibri"/>
                <a:cs typeface="Calibri"/>
                <a:sym typeface="Calibri"/>
              </a:endParaRPr>
            </a:p>
          </p:txBody>
        </p:sp>
        <p:sp>
          <p:nvSpPr>
            <p:cNvPr id="322" name="Google Shape;322;p30"/>
            <p:cNvSpPr/>
            <p:nvPr/>
          </p:nvSpPr>
          <p:spPr>
            <a:xfrm>
              <a:off x="4121150" y="4298950"/>
              <a:ext cx="3059100" cy="1720800"/>
            </a:xfrm>
            <a:custGeom>
              <a:rect b="b" l="l" r="r" t="t"/>
              <a:pathLst>
                <a:path extrusionOk="0" h="120000" w="12000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Calibri"/>
                <a:ea typeface="Calibri"/>
                <a:cs typeface="Calibri"/>
                <a:sym typeface="Calibri"/>
              </a:endParaRPr>
            </a:p>
          </p:txBody>
        </p:sp>
        <p:sp>
          <p:nvSpPr>
            <p:cNvPr id="323" name="Google Shape;323;p30"/>
            <p:cNvSpPr/>
            <p:nvPr/>
          </p:nvSpPr>
          <p:spPr>
            <a:xfrm>
              <a:off x="5276850" y="3970338"/>
              <a:ext cx="651000" cy="1257300"/>
            </a:xfrm>
            <a:custGeom>
              <a:rect b="b" l="l" r="r" t="t"/>
              <a:pathLst>
                <a:path extrusionOk="0" h="120000" w="12000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Calibri"/>
                <a:ea typeface="Calibri"/>
                <a:cs typeface="Calibri"/>
                <a:sym typeface="Calibri"/>
              </a:endParaRPr>
            </a:p>
          </p:txBody>
        </p:sp>
        <p:sp>
          <p:nvSpPr>
            <p:cNvPr id="324" name="Google Shape;324;p30"/>
            <p:cNvSpPr/>
            <p:nvPr/>
          </p:nvSpPr>
          <p:spPr>
            <a:xfrm>
              <a:off x="5037138" y="5729288"/>
              <a:ext cx="485700" cy="819300"/>
            </a:xfrm>
            <a:custGeom>
              <a:rect b="b" l="l" r="r" t="t"/>
              <a:pathLst>
                <a:path extrusionOk="0" h="120000" w="12000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Calibri"/>
                <a:ea typeface="Calibri"/>
                <a:cs typeface="Calibri"/>
                <a:sym typeface="Calibri"/>
              </a:endParaRPr>
            </a:p>
          </p:txBody>
        </p:sp>
        <p:sp>
          <p:nvSpPr>
            <p:cNvPr id="325" name="Google Shape;325;p30"/>
            <p:cNvSpPr/>
            <p:nvPr/>
          </p:nvSpPr>
          <p:spPr>
            <a:xfrm>
              <a:off x="5707063" y="5707063"/>
              <a:ext cx="487500" cy="841500"/>
            </a:xfrm>
            <a:custGeom>
              <a:rect b="b" l="l" r="r" t="t"/>
              <a:pathLst>
                <a:path extrusionOk="0" h="120000" w="12000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Calibri"/>
                <a:ea typeface="Calibri"/>
                <a:cs typeface="Calibri"/>
                <a:sym typeface="Calibri"/>
              </a:endParaRPr>
            </a:p>
          </p:txBody>
        </p:sp>
        <p:sp>
          <p:nvSpPr>
            <p:cNvPr id="326" name="Google Shape;326;p30"/>
            <p:cNvSpPr/>
            <p:nvPr/>
          </p:nvSpPr>
          <p:spPr>
            <a:xfrm>
              <a:off x="6378575" y="5005388"/>
              <a:ext cx="485700" cy="1542900"/>
            </a:xfrm>
            <a:custGeom>
              <a:rect b="b" l="l" r="r" t="t"/>
              <a:pathLst>
                <a:path extrusionOk="0" h="120000" w="12000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Calibri"/>
                <a:ea typeface="Calibri"/>
                <a:cs typeface="Calibri"/>
                <a:sym typeface="Calibri"/>
              </a:endParaRPr>
            </a:p>
          </p:txBody>
        </p:sp>
      </p:grpSp>
      <p:sp>
        <p:nvSpPr>
          <p:cNvPr id="327" name="Google Shape;327;p30"/>
          <p:cNvSpPr txBox="1"/>
          <p:nvPr/>
        </p:nvSpPr>
        <p:spPr>
          <a:xfrm>
            <a:off x="255950" y="323475"/>
            <a:ext cx="3843000" cy="67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000">
                <a:solidFill>
                  <a:srgbClr val="F3F3F3"/>
                </a:solidFill>
                <a:latin typeface="Trebuchet MS"/>
                <a:ea typeface="Trebuchet MS"/>
                <a:cs typeface="Trebuchet MS"/>
                <a:sym typeface="Trebuchet MS"/>
              </a:rPr>
              <a:t>High volume players</a:t>
            </a:r>
            <a:endParaRPr b="1" sz="3000">
              <a:solidFill>
                <a:srgbClr val="F3F3F3"/>
              </a:solidFill>
            </a:endParaRPr>
          </a:p>
        </p:txBody>
      </p:sp>
      <p:sp>
        <p:nvSpPr>
          <p:cNvPr id="328" name="Google Shape;328;p30"/>
          <p:cNvSpPr txBox="1"/>
          <p:nvPr/>
        </p:nvSpPr>
        <p:spPr>
          <a:xfrm>
            <a:off x="4941750" y="323475"/>
            <a:ext cx="38430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666666"/>
                </a:solidFill>
                <a:latin typeface="Trebuchet MS"/>
                <a:ea typeface="Trebuchet MS"/>
                <a:cs typeface="Trebuchet MS"/>
                <a:sym typeface="Trebuchet MS"/>
              </a:rPr>
              <a:t>Low volume players</a:t>
            </a:r>
            <a:endParaRPr b="1" sz="3000">
              <a:solidFill>
                <a:srgbClr val="666666"/>
              </a:solidFill>
            </a:endParaRPr>
          </a:p>
        </p:txBody>
      </p:sp>
      <p:sp>
        <p:nvSpPr>
          <p:cNvPr id="329" name="Google Shape;329;p30"/>
          <p:cNvSpPr txBox="1"/>
          <p:nvPr/>
        </p:nvSpPr>
        <p:spPr>
          <a:xfrm>
            <a:off x="841950" y="1415500"/>
            <a:ext cx="2938800" cy="59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000">
                <a:solidFill>
                  <a:srgbClr val="F3F3F3"/>
                </a:solidFill>
                <a:latin typeface="Trebuchet MS"/>
                <a:ea typeface="Trebuchet MS"/>
                <a:cs typeface="Trebuchet MS"/>
                <a:sym typeface="Trebuchet MS"/>
              </a:rPr>
              <a:t>50 players</a:t>
            </a:r>
            <a:endParaRPr b="1" sz="3000">
              <a:solidFill>
                <a:srgbClr val="F3F3F3"/>
              </a:solidFill>
            </a:endParaRPr>
          </a:p>
        </p:txBody>
      </p:sp>
      <p:sp>
        <p:nvSpPr>
          <p:cNvPr id="330" name="Google Shape;330;p30"/>
          <p:cNvSpPr txBox="1"/>
          <p:nvPr/>
        </p:nvSpPr>
        <p:spPr>
          <a:xfrm>
            <a:off x="1024100" y="2275513"/>
            <a:ext cx="2306700" cy="59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000">
                <a:solidFill>
                  <a:srgbClr val="F3F3F3"/>
                </a:solidFill>
                <a:latin typeface="Trebuchet MS"/>
                <a:ea typeface="Trebuchet MS"/>
                <a:cs typeface="Trebuchet MS"/>
                <a:sym typeface="Trebuchet MS"/>
              </a:rPr>
              <a:t>$432,000</a:t>
            </a:r>
            <a:endParaRPr b="1" sz="3000">
              <a:solidFill>
                <a:srgbClr val="F3F3F3"/>
              </a:solidFill>
            </a:endParaRPr>
          </a:p>
        </p:txBody>
      </p:sp>
      <p:sp>
        <p:nvSpPr>
          <p:cNvPr id="331" name="Google Shape;331;p30"/>
          <p:cNvSpPr txBox="1"/>
          <p:nvPr/>
        </p:nvSpPr>
        <p:spPr>
          <a:xfrm>
            <a:off x="574100" y="3135525"/>
            <a:ext cx="3206700" cy="59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000">
                <a:solidFill>
                  <a:srgbClr val="F3F3F3"/>
                </a:solidFill>
                <a:latin typeface="Trebuchet MS"/>
                <a:ea typeface="Trebuchet MS"/>
                <a:cs typeface="Trebuchet MS"/>
                <a:sym typeface="Trebuchet MS"/>
              </a:rPr>
              <a:t>208,000 Games</a:t>
            </a:r>
            <a:endParaRPr b="1" sz="3000">
              <a:solidFill>
                <a:srgbClr val="F3F3F3"/>
              </a:solidFill>
            </a:endParaRPr>
          </a:p>
        </p:txBody>
      </p:sp>
      <p:sp>
        <p:nvSpPr>
          <p:cNvPr id="332" name="Google Shape;332;p30"/>
          <p:cNvSpPr txBox="1"/>
          <p:nvPr/>
        </p:nvSpPr>
        <p:spPr>
          <a:xfrm>
            <a:off x="5363250" y="1367788"/>
            <a:ext cx="2938800" cy="59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000">
                <a:solidFill>
                  <a:srgbClr val="666666"/>
                </a:solidFill>
                <a:latin typeface="Trebuchet MS"/>
                <a:ea typeface="Trebuchet MS"/>
                <a:cs typeface="Trebuchet MS"/>
                <a:sym typeface="Trebuchet MS"/>
              </a:rPr>
              <a:t>14438 players</a:t>
            </a:r>
            <a:endParaRPr b="1" sz="3000">
              <a:solidFill>
                <a:srgbClr val="666666"/>
              </a:solidFill>
            </a:endParaRPr>
          </a:p>
        </p:txBody>
      </p:sp>
      <p:sp>
        <p:nvSpPr>
          <p:cNvPr id="333" name="Google Shape;333;p30"/>
          <p:cNvSpPr txBox="1"/>
          <p:nvPr/>
        </p:nvSpPr>
        <p:spPr>
          <a:xfrm>
            <a:off x="5393850" y="2275525"/>
            <a:ext cx="2938800" cy="59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000">
                <a:solidFill>
                  <a:srgbClr val="666666"/>
                </a:solidFill>
                <a:latin typeface="Trebuchet MS"/>
                <a:ea typeface="Trebuchet MS"/>
                <a:cs typeface="Trebuchet MS"/>
                <a:sym typeface="Trebuchet MS"/>
              </a:rPr>
              <a:t>-$832,000</a:t>
            </a:r>
            <a:endParaRPr b="1" sz="3000">
              <a:solidFill>
                <a:srgbClr val="666666"/>
              </a:solidFill>
            </a:endParaRPr>
          </a:p>
        </p:txBody>
      </p:sp>
      <p:sp>
        <p:nvSpPr>
          <p:cNvPr id="334" name="Google Shape;334;p30"/>
          <p:cNvSpPr txBox="1"/>
          <p:nvPr/>
        </p:nvSpPr>
        <p:spPr>
          <a:xfrm>
            <a:off x="5259900" y="3135525"/>
            <a:ext cx="3206700" cy="59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3000">
                <a:solidFill>
                  <a:srgbClr val="666666"/>
                </a:solidFill>
                <a:latin typeface="Trebuchet MS"/>
                <a:ea typeface="Trebuchet MS"/>
                <a:cs typeface="Trebuchet MS"/>
                <a:sym typeface="Trebuchet MS"/>
              </a:rPr>
              <a:t>193,000 Games</a:t>
            </a:r>
            <a:endParaRPr b="1" sz="3000">
              <a:solidFill>
                <a:srgbClr val="666666"/>
              </a:solidFill>
            </a:endParaRPr>
          </a:p>
        </p:txBody>
      </p:sp>
      <p:grpSp>
        <p:nvGrpSpPr>
          <p:cNvPr id="335" name="Google Shape;335;p30"/>
          <p:cNvGrpSpPr/>
          <p:nvPr/>
        </p:nvGrpSpPr>
        <p:grpSpPr>
          <a:xfrm>
            <a:off x="4427225" y="1540408"/>
            <a:ext cx="289538" cy="343050"/>
            <a:chOff x="7337425" y="153988"/>
            <a:chExt cx="4208400" cy="4986187"/>
          </a:xfrm>
        </p:grpSpPr>
        <p:sp>
          <p:nvSpPr>
            <p:cNvPr id="336" name="Google Shape;336;p30"/>
            <p:cNvSpPr/>
            <p:nvPr/>
          </p:nvSpPr>
          <p:spPr>
            <a:xfrm>
              <a:off x="8329613" y="153988"/>
              <a:ext cx="2222400" cy="2957400"/>
            </a:xfrm>
            <a:custGeom>
              <a:rect b="b" l="l" r="r" t="t"/>
              <a:pathLst>
                <a:path extrusionOk="0" h="120000" w="12000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337" name="Google Shape;337;p30"/>
            <p:cNvSpPr/>
            <p:nvPr/>
          </p:nvSpPr>
          <p:spPr>
            <a:xfrm>
              <a:off x="7337425" y="2987675"/>
              <a:ext cx="4208400" cy="2152500"/>
            </a:xfrm>
            <a:custGeom>
              <a:rect b="b" l="l" r="r" t="t"/>
              <a:pathLst>
                <a:path extrusionOk="0" h="120000" w="12000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338" name="Google Shape;338;p30"/>
          <p:cNvSpPr/>
          <p:nvPr/>
        </p:nvSpPr>
        <p:spPr>
          <a:xfrm>
            <a:off x="4235588" y="3923065"/>
            <a:ext cx="672900" cy="6729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30"/>
          <p:cNvGrpSpPr/>
          <p:nvPr/>
        </p:nvGrpSpPr>
        <p:grpSpPr>
          <a:xfrm>
            <a:off x="4394607" y="4131742"/>
            <a:ext cx="354792" cy="255571"/>
            <a:chOff x="1446213" y="968375"/>
            <a:chExt cx="3411463" cy="2457413"/>
          </a:xfrm>
        </p:grpSpPr>
        <p:sp>
          <p:nvSpPr>
            <p:cNvPr id="340" name="Google Shape;340;p30"/>
            <p:cNvSpPr/>
            <p:nvPr/>
          </p:nvSpPr>
          <p:spPr>
            <a:xfrm>
              <a:off x="3595688" y="1165225"/>
              <a:ext cx="897000" cy="897000"/>
            </a:xfrm>
            <a:custGeom>
              <a:rect b="b" l="l" r="r" t="t"/>
              <a:pathLst>
                <a:path extrusionOk="0" h="120000" w="12000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FFFFFF"/>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sp>
          <p:nvSpPr>
            <p:cNvPr id="341" name="Google Shape;341;p30"/>
            <p:cNvSpPr/>
            <p:nvPr/>
          </p:nvSpPr>
          <p:spPr>
            <a:xfrm>
              <a:off x="1446213" y="2401888"/>
              <a:ext cx="2047800" cy="10239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FFFFFF"/>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sp>
          <p:nvSpPr>
            <p:cNvPr id="342" name="Google Shape;342;p30"/>
            <p:cNvSpPr/>
            <p:nvPr/>
          </p:nvSpPr>
          <p:spPr>
            <a:xfrm>
              <a:off x="3495676" y="2366963"/>
              <a:ext cx="1362000" cy="812700"/>
            </a:xfrm>
            <a:custGeom>
              <a:rect b="b" l="l" r="r" t="t"/>
              <a:pathLst>
                <a:path extrusionOk="0" h="120000" w="12000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FFFFFF"/>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sp>
          <p:nvSpPr>
            <p:cNvPr id="343" name="Google Shape;343;p30"/>
            <p:cNvSpPr/>
            <p:nvPr/>
          </p:nvSpPr>
          <p:spPr>
            <a:xfrm>
              <a:off x="1905001" y="968375"/>
              <a:ext cx="1130400" cy="11286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FFFFFF"/>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grpSp>
      <p:sp>
        <p:nvSpPr>
          <p:cNvPr id="344" name="Google Shape;344;p30"/>
          <p:cNvSpPr txBox="1"/>
          <p:nvPr/>
        </p:nvSpPr>
        <p:spPr>
          <a:xfrm>
            <a:off x="527000" y="3923075"/>
            <a:ext cx="3300900" cy="8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F3F3F3"/>
                </a:solidFill>
                <a:latin typeface="Trebuchet MS"/>
                <a:ea typeface="Trebuchet MS"/>
                <a:cs typeface="Trebuchet MS"/>
                <a:sym typeface="Trebuchet MS"/>
              </a:rPr>
              <a:t>17% Internal Play</a:t>
            </a:r>
            <a:endParaRPr b="1" sz="3000">
              <a:solidFill>
                <a:srgbClr val="F3F3F3"/>
              </a:solidFill>
            </a:endParaRPr>
          </a:p>
        </p:txBody>
      </p:sp>
      <p:sp>
        <p:nvSpPr>
          <p:cNvPr id="345" name="Google Shape;345;p30"/>
          <p:cNvSpPr txBox="1"/>
          <p:nvPr/>
        </p:nvSpPr>
        <p:spPr>
          <a:xfrm>
            <a:off x="5212800" y="3923075"/>
            <a:ext cx="3300900" cy="8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666666"/>
                </a:solidFill>
                <a:latin typeface="Trebuchet MS"/>
                <a:ea typeface="Trebuchet MS"/>
                <a:cs typeface="Trebuchet MS"/>
                <a:sym typeface="Trebuchet MS"/>
              </a:rPr>
              <a:t>10% Internal Play</a:t>
            </a:r>
            <a:endParaRPr b="1" sz="3000">
              <a:solidFill>
                <a:srgbClr val="666666"/>
              </a:solidFill>
            </a:endParaRPr>
          </a:p>
        </p:txBody>
      </p:sp>
      <p:grpSp>
        <p:nvGrpSpPr>
          <p:cNvPr id="346" name="Google Shape;346;p30"/>
          <p:cNvGrpSpPr/>
          <p:nvPr/>
        </p:nvGrpSpPr>
        <p:grpSpPr>
          <a:xfrm>
            <a:off x="4411305" y="3204481"/>
            <a:ext cx="321796" cy="429284"/>
            <a:chOff x="5289550" y="2900363"/>
            <a:chExt cx="2187600" cy="3021000"/>
          </a:xfrm>
        </p:grpSpPr>
        <p:sp>
          <p:nvSpPr>
            <p:cNvPr id="347" name="Google Shape;347;p30"/>
            <p:cNvSpPr/>
            <p:nvPr/>
          </p:nvSpPr>
          <p:spPr>
            <a:xfrm>
              <a:off x="5289550" y="2900363"/>
              <a:ext cx="2187600" cy="3021000"/>
            </a:xfrm>
            <a:custGeom>
              <a:rect b="b" l="l" r="r" t="t"/>
              <a:pathLst>
                <a:path extrusionOk="0" h="120000" w="12000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348" name="Google Shape;348;p30"/>
            <p:cNvSpPr/>
            <p:nvPr/>
          </p:nvSpPr>
          <p:spPr>
            <a:xfrm>
              <a:off x="6521450" y="3462338"/>
              <a:ext cx="293700" cy="203100"/>
            </a:xfrm>
            <a:custGeom>
              <a:rect b="b" l="l" r="r" t="t"/>
              <a:pathLst>
                <a:path extrusionOk="0" h="120000" w="12000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1"/>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Looking for a </a:t>
            </a:r>
            <a:r>
              <a:rPr b="1" lang="en-GB">
                <a:solidFill>
                  <a:srgbClr val="EE795B"/>
                </a:solidFill>
                <a:latin typeface="Trebuchet MS"/>
                <a:ea typeface="Trebuchet MS"/>
                <a:cs typeface="Trebuchet MS"/>
                <a:sym typeface="Trebuchet MS"/>
              </a:rPr>
              <a:t>Promotion</a:t>
            </a:r>
            <a:endParaRPr b="1">
              <a:solidFill>
                <a:srgbClr val="EE795B"/>
              </a:solidFill>
              <a:latin typeface="Trebuchet MS"/>
              <a:ea typeface="Trebuchet MS"/>
              <a:cs typeface="Trebuchet MS"/>
              <a:sym typeface="Trebuchet MS"/>
            </a:endParaRPr>
          </a:p>
        </p:txBody>
      </p:sp>
      <p:sp>
        <p:nvSpPr>
          <p:cNvPr id="354" name="Google Shape;354;p31"/>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355" name="Google Shape;355;p31"/>
          <p:cNvPicPr preferRelativeResize="0"/>
          <p:nvPr/>
        </p:nvPicPr>
        <p:blipFill>
          <a:blip r:embed="rId3">
            <a:alphaModFix/>
          </a:blip>
          <a:stretch>
            <a:fillRect/>
          </a:stretch>
        </p:blipFill>
        <p:spPr>
          <a:xfrm>
            <a:off x="951413" y="911375"/>
            <a:ext cx="7241180" cy="371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32"/>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EDA</a:t>
            </a:r>
            <a:r>
              <a:rPr lang="en-GB"/>
              <a:t> </a:t>
            </a:r>
            <a:r>
              <a:rPr b="1" lang="en-GB">
                <a:solidFill>
                  <a:srgbClr val="EE795B"/>
                </a:solidFill>
              </a:rPr>
              <a:t>Conclusions</a:t>
            </a:r>
            <a:endParaRPr/>
          </a:p>
        </p:txBody>
      </p:sp>
      <p:sp>
        <p:nvSpPr>
          <p:cNvPr id="361" name="Google Shape;361;p32"/>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362" name="Google Shape;362;p32"/>
          <p:cNvSpPr txBox="1"/>
          <p:nvPr/>
        </p:nvSpPr>
        <p:spPr>
          <a:xfrm>
            <a:off x="946925" y="2979391"/>
            <a:ext cx="1489500" cy="11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566579"/>
                </a:solidFill>
                <a:latin typeface="Trebuchet MS"/>
                <a:ea typeface="Trebuchet MS"/>
                <a:cs typeface="Trebuchet MS"/>
                <a:sym typeface="Trebuchet MS"/>
              </a:rPr>
              <a:t>Seasonal component to hourly traffic</a:t>
            </a:r>
            <a:endParaRPr b="1" sz="1800">
              <a:solidFill>
                <a:srgbClr val="566579"/>
              </a:solidFill>
              <a:latin typeface="Trebuchet MS"/>
              <a:ea typeface="Trebuchet MS"/>
              <a:cs typeface="Trebuchet MS"/>
              <a:sym typeface="Trebuchet MS"/>
            </a:endParaRPr>
          </a:p>
        </p:txBody>
      </p:sp>
      <p:sp>
        <p:nvSpPr>
          <p:cNvPr id="363" name="Google Shape;363;p32"/>
          <p:cNvSpPr/>
          <p:nvPr/>
        </p:nvSpPr>
        <p:spPr>
          <a:xfrm>
            <a:off x="1107415" y="1636650"/>
            <a:ext cx="1168500" cy="1168500"/>
          </a:xfrm>
          <a:prstGeom prst="ellipse">
            <a:avLst/>
          </a:prstGeom>
          <a:noFill/>
          <a:ln cap="flat" cmpd="sng" w="381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3027644" y="1636650"/>
            <a:ext cx="1168500" cy="1168500"/>
          </a:xfrm>
          <a:prstGeom prst="ellipse">
            <a:avLst/>
          </a:prstGeom>
          <a:noFill/>
          <a:ln cap="flat" cmpd="sng" w="381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txBox="1"/>
          <p:nvPr/>
        </p:nvSpPr>
        <p:spPr>
          <a:xfrm>
            <a:off x="2766950" y="2979400"/>
            <a:ext cx="1722000" cy="129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566579"/>
                </a:solidFill>
                <a:latin typeface="Trebuchet MS"/>
                <a:ea typeface="Trebuchet MS"/>
                <a:cs typeface="Trebuchet MS"/>
                <a:sym typeface="Trebuchet MS"/>
              </a:rPr>
              <a:t>Missed values in hourly traffic need to be filled</a:t>
            </a:r>
            <a:endParaRPr b="1" sz="1800">
              <a:solidFill>
                <a:srgbClr val="566579"/>
              </a:solidFill>
              <a:latin typeface="Trebuchet MS"/>
              <a:ea typeface="Trebuchet MS"/>
              <a:cs typeface="Trebuchet MS"/>
              <a:sym typeface="Trebuchet MS"/>
            </a:endParaRPr>
          </a:p>
        </p:txBody>
      </p:sp>
      <p:sp>
        <p:nvSpPr>
          <p:cNvPr id="366" name="Google Shape;366;p32"/>
          <p:cNvSpPr/>
          <p:nvPr/>
        </p:nvSpPr>
        <p:spPr>
          <a:xfrm>
            <a:off x="4947873" y="1636650"/>
            <a:ext cx="1168500" cy="1168500"/>
          </a:xfrm>
          <a:prstGeom prst="ellipse">
            <a:avLst/>
          </a:prstGeom>
          <a:noFill/>
          <a:ln cap="flat" cmpd="sng" w="381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txBox="1"/>
          <p:nvPr/>
        </p:nvSpPr>
        <p:spPr>
          <a:xfrm>
            <a:off x="4696200" y="2979400"/>
            <a:ext cx="1722000" cy="14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566579"/>
                </a:solidFill>
                <a:latin typeface="Trebuchet MS"/>
                <a:ea typeface="Trebuchet MS"/>
                <a:cs typeface="Trebuchet MS"/>
                <a:sym typeface="Trebuchet MS"/>
              </a:rPr>
              <a:t>Two classes of players: professional and recreational</a:t>
            </a:r>
            <a:endParaRPr b="1" sz="1800">
              <a:solidFill>
                <a:srgbClr val="566579"/>
              </a:solidFill>
              <a:latin typeface="Trebuchet MS"/>
              <a:ea typeface="Trebuchet MS"/>
              <a:cs typeface="Trebuchet MS"/>
              <a:sym typeface="Trebuchet MS"/>
            </a:endParaRPr>
          </a:p>
        </p:txBody>
      </p:sp>
      <p:grpSp>
        <p:nvGrpSpPr>
          <p:cNvPr id="368" name="Google Shape;368;p32"/>
          <p:cNvGrpSpPr/>
          <p:nvPr/>
        </p:nvGrpSpPr>
        <p:grpSpPr>
          <a:xfrm>
            <a:off x="6587600" y="1636650"/>
            <a:ext cx="1722104" cy="2571960"/>
            <a:chOff x="6512477" y="2020200"/>
            <a:chExt cx="1625700" cy="2427981"/>
          </a:xfrm>
        </p:grpSpPr>
        <p:sp>
          <p:nvSpPr>
            <p:cNvPr id="369" name="Google Shape;369;p32"/>
            <p:cNvSpPr/>
            <p:nvPr/>
          </p:nvSpPr>
          <p:spPr>
            <a:xfrm>
              <a:off x="6777277" y="2020200"/>
              <a:ext cx="1103100" cy="1103100"/>
            </a:xfrm>
            <a:prstGeom prst="ellipse">
              <a:avLst/>
            </a:prstGeom>
            <a:noFill/>
            <a:ln cap="flat" cmpd="sng" w="381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nvSpPr>
          <p:spPr>
            <a:xfrm>
              <a:off x="6512477" y="3230481"/>
              <a:ext cx="1625700" cy="121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566579"/>
                  </a:solidFill>
                  <a:latin typeface="Trebuchet MS"/>
                  <a:ea typeface="Trebuchet MS"/>
                  <a:cs typeface="Trebuchet MS"/>
                  <a:sym typeface="Trebuchet MS"/>
                </a:rPr>
                <a:t>Severe class imbalance in player classifications  </a:t>
              </a:r>
              <a:endParaRPr b="1" sz="1800">
                <a:solidFill>
                  <a:srgbClr val="566579"/>
                </a:solidFill>
                <a:latin typeface="Trebuchet MS"/>
                <a:ea typeface="Trebuchet MS"/>
                <a:cs typeface="Trebuchet MS"/>
                <a:sym typeface="Trebuchet MS"/>
              </a:endParaRPr>
            </a:p>
          </p:txBody>
        </p:sp>
      </p:grpSp>
      <p:grpSp>
        <p:nvGrpSpPr>
          <p:cNvPr id="371" name="Google Shape;371;p32"/>
          <p:cNvGrpSpPr/>
          <p:nvPr/>
        </p:nvGrpSpPr>
        <p:grpSpPr>
          <a:xfrm>
            <a:off x="1474772" y="2000711"/>
            <a:ext cx="433820" cy="440376"/>
            <a:chOff x="6246813" y="2030413"/>
            <a:chExt cx="987300" cy="984300"/>
          </a:xfrm>
        </p:grpSpPr>
        <p:sp>
          <p:nvSpPr>
            <p:cNvPr id="372" name="Google Shape;372;p32"/>
            <p:cNvSpPr/>
            <p:nvPr/>
          </p:nvSpPr>
          <p:spPr>
            <a:xfrm>
              <a:off x="6246813" y="2030413"/>
              <a:ext cx="987300" cy="984300"/>
            </a:xfrm>
            <a:custGeom>
              <a:rect b="b" l="l" r="r" t="t"/>
              <a:pathLst>
                <a:path extrusionOk="0" h="120000" w="12000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373" name="Google Shape;373;p32"/>
            <p:cNvSpPr/>
            <p:nvPr/>
          </p:nvSpPr>
          <p:spPr>
            <a:xfrm>
              <a:off x="6694488" y="2200276"/>
              <a:ext cx="344400" cy="387300"/>
            </a:xfrm>
            <a:custGeom>
              <a:rect b="b" l="l" r="r" t="t"/>
              <a:pathLst>
                <a:path extrusionOk="0" h="120000" w="12000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374" name="Google Shape;374;p32"/>
          <p:cNvGrpSpPr/>
          <p:nvPr/>
        </p:nvGrpSpPr>
        <p:grpSpPr>
          <a:xfrm>
            <a:off x="5288202" y="1951038"/>
            <a:ext cx="537988" cy="505736"/>
            <a:chOff x="1446213" y="968375"/>
            <a:chExt cx="3411463" cy="2457413"/>
          </a:xfrm>
        </p:grpSpPr>
        <p:sp>
          <p:nvSpPr>
            <p:cNvPr id="375" name="Google Shape;375;p32"/>
            <p:cNvSpPr/>
            <p:nvPr/>
          </p:nvSpPr>
          <p:spPr>
            <a:xfrm>
              <a:off x="3595688" y="1165225"/>
              <a:ext cx="897000" cy="897000"/>
            </a:xfrm>
            <a:custGeom>
              <a:rect b="b" l="l" r="r" t="t"/>
              <a:pathLst>
                <a:path extrusionOk="0" h="120000" w="12000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sp>
          <p:nvSpPr>
            <p:cNvPr id="376" name="Google Shape;376;p32"/>
            <p:cNvSpPr/>
            <p:nvPr/>
          </p:nvSpPr>
          <p:spPr>
            <a:xfrm>
              <a:off x="1446213" y="2401888"/>
              <a:ext cx="2047800" cy="10239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sp>
          <p:nvSpPr>
            <p:cNvPr id="377" name="Google Shape;377;p32"/>
            <p:cNvSpPr/>
            <p:nvPr/>
          </p:nvSpPr>
          <p:spPr>
            <a:xfrm>
              <a:off x="3495676" y="2366963"/>
              <a:ext cx="1362000" cy="812700"/>
            </a:xfrm>
            <a:custGeom>
              <a:rect b="b" l="l" r="r" t="t"/>
              <a:pathLst>
                <a:path extrusionOk="0" h="120000" w="12000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sp>
          <p:nvSpPr>
            <p:cNvPr id="378" name="Google Shape;378;p32"/>
            <p:cNvSpPr/>
            <p:nvPr/>
          </p:nvSpPr>
          <p:spPr>
            <a:xfrm>
              <a:off x="1905001" y="968375"/>
              <a:ext cx="1130400" cy="11286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grpSp>
      <p:sp>
        <p:nvSpPr>
          <p:cNvPr id="379" name="Google Shape;379;p32"/>
          <p:cNvSpPr/>
          <p:nvPr/>
        </p:nvSpPr>
        <p:spPr>
          <a:xfrm>
            <a:off x="3344457" y="1951056"/>
            <a:ext cx="534900" cy="539700"/>
          </a:xfrm>
          <a:custGeom>
            <a:rect b="b" l="l" r="r" t="t"/>
            <a:pathLst>
              <a:path extrusionOk="0" h="120000" w="12000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EE795B">
              <a:alpha val="8885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0" name="Google Shape;380;p32"/>
          <p:cNvGrpSpPr/>
          <p:nvPr/>
        </p:nvGrpSpPr>
        <p:grpSpPr>
          <a:xfrm>
            <a:off x="7184902" y="1951038"/>
            <a:ext cx="537988" cy="505736"/>
            <a:chOff x="1446213" y="968375"/>
            <a:chExt cx="3411463" cy="2457413"/>
          </a:xfrm>
        </p:grpSpPr>
        <p:sp>
          <p:nvSpPr>
            <p:cNvPr id="381" name="Google Shape;381;p32"/>
            <p:cNvSpPr/>
            <p:nvPr/>
          </p:nvSpPr>
          <p:spPr>
            <a:xfrm>
              <a:off x="3595688" y="1165225"/>
              <a:ext cx="897000" cy="897000"/>
            </a:xfrm>
            <a:custGeom>
              <a:rect b="b" l="l" r="r" t="t"/>
              <a:pathLst>
                <a:path extrusionOk="0" h="120000" w="12000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sp>
          <p:nvSpPr>
            <p:cNvPr id="382" name="Google Shape;382;p32"/>
            <p:cNvSpPr/>
            <p:nvPr/>
          </p:nvSpPr>
          <p:spPr>
            <a:xfrm>
              <a:off x="1446213" y="2401888"/>
              <a:ext cx="2047800" cy="10239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sp>
          <p:nvSpPr>
            <p:cNvPr id="383" name="Google Shape;383;p32"/>
            <p:cNvSpPr/>
            <p:nvPr/>
          </p:nvSpPr>
          <p:spPr>
            <a:xfrm>
              <a:off x="3495676" y="2366963"/>
              <a:ext cx="1362000" cy="812700"/>
            </a:xfrm>
            <a:custGeom>
              <a:rect b="b" l="l" r="r" t="t"/>
              <a:pathLst>
                <a:path extrusionOk="0" h="120000" w="12000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sp>
          <p:nvSpPr>
            <p:cNvPr id="384" name="Google Shape;384;p32"/>
            <p:cNvSpPr/>
            <p:nvPr/>
          </p:nvSpPr>
          <p:spPr>
            <a:xfrm>
              <a:off x="1905001" y="968375"/>
              <a:ext cx="1130400" cy="11286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cap="flat" cmpd="sng" w="9525">
              <a:solidFill>
                <a:srgbClr val="FF0000">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p:nvPr/>
        </p:nvSpPr>
        <p:spPr>
          <a:xfrm>
            <a:off x="1077425" y="976700"/>
            <a:ext cx="1025400" cy="10071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a:t>
            </a:r>
            <a:r>
              <a:rPr lang="en-GB"/>
              <a:t> </a:t>
            </a:r>
            <a:r>
              <a:rPr b="1" lang="en-GB">
                <a:solidFill>
                  <a:srgbClr val="EE795B"/>
                </a:solidFill>
              </a:rPr>
              <a:t>Goals</a:t>
            </a:r>
            <a:endParaRPr b="1">
              <a:solidFill>
                <a:srgbClr val="EE795B"/>
              </a:solidFill>
            </a:endParaRPr>
          </a:p>
        </p:txBody>
      </p:sp>
      <p:sp>
        <p:nvSpPr>
          <p:cNvPr id="86" name="Google Shape;86;p15"/>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87" name="Google Shape;87;p15"/>
          <p:cNvSpPr txBox="1"/>
          <p:nvPr/>
        </p:nvSpPr>
        <p:spPr>
          <a:xfrm>
            <a:off x="2496350" y="1031500"/>
            <a:ext cx="5822400" cy="89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Trebuchet MS"/>
                <a:ea typeface="Trebuchet MS"/>
                <a:cs typeface="Trebuchet MS"/>
                <a:sym typeface="Trebuchet MS"/>
              </a:rPr>
              <a:t>P</a:t>
            </a:r>
            <a:r>
              <a:rPr lang="en-GB" sz="1800">
                <a:solidFill>
                  <a:srgbClr val="666666"/>
                </a:solidFill>
                <a:latin typeface="Trebuchet MS"/>
                <a:ea typeface="Trebuchet MS"/>
                <a:cs typeface="Trebuchet MS"/>
                <a:sym typeface="Trebuchet MS"/>
              </a:rPr>
              <a:t>rovide players with information or tools they can use to increase their profit</a:t>
            </a:r>
            <a:endParaRPr sz="1800">
              <a:solidFill>
                <a:srgbClr val="666666"/>
              </a:solidFill>
              <a:latin typeface="Trebuchet MS"/>
              <a:ea typeface="Trebuchet MS"/>
              <a:cs typeface="Trebuchet MS"/>
              <a:sym typeface="Trebuchet MS"/>
            </a:endParaRPr>
          </a:p>
        </p:txBody>
      </p:sp>
      <p:grpSp>
        <p:nvGrpSpPr>
          <p:cNvPr id="88" name="Google Shape;88;p15"/>
          <p:cNvGrpSpPr/>
          <p:nvPr/>
        </p:nvGrpSpPr>
        <p:grpSpPr>
          <a:xfrm>
            <a:off x="4461007" y="2772970"/>
            <a:ext cx="311603" cy="320005"/>
            <a:chOff x="5551488" y="3105150"/>
            <a:chExt cx="2430600" cy="2862300"/>
          </a:xfrm>
        </p:grpSpPr>
        <p:sp>
          <p:nvSpPr>
            <p:cNvPr id="89" name="Google Shape;89;p15"/>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0" name="Google Shape;90;p15"/>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91" name="Google Shape;91;p15"/>
          <p:cNvGrpSpPr/>
          <p:nvPr/>
        </p:nvGrpSpPr>
        <p:grpSpPr>
          <a:xfrm>
            <a:off x="7235471" y="2869902"/>
            <a:ext cx="363855" cy="363633"/>
            <a:chOff x="4667251" y="4117975"/>
            <a:chExt cx="5205362" cy="5202188"/>
          </a:xfrm>
        </p:grpSpPr>
        <p:sp>
          <p:nvSpPr>
            <p:cNvPr id="92" name="Google Shape;92;p15"/>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3" name="Google Shape;93;p15"/>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4" name="Google Shape;94;p15"/>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95" name="Google Shape;95;p15"/>
          <p:cNvGrpSpPr/>
          <p:nvPr/>
        </p:nvGrpSpPr>
        <p:grpSpPr>
          <a:xfrm>
            <a:off x="1333533" y="1228999"/>
            <a:ext cx="513196" cy="502524"/>
            <a:chOff x="1901825" y="3711575"/>
            <a:chExt cx="1666763" cy="1677875"/>
          </a:xfrm>
        </p:grpSpPr>
        <p:sp>
          <p:nvSpPr>
            <p:cNvPr id="96" name="Google Shape;96;p15"/>
            <p:cNvSpPr/>
            <p:nvPr/>
          </p:nvSpPr>
          <p:spPr>
            <a:xfrm>
              <a:off x="1901825" y="3711575"/>
              <a:ext cx="833400" cy="833400"/>
            </a:xfrm>
            <a:custGeom>
              <a:rect b="b" l="l" r="r" t="t"/>
              <a:pathLst>
                <a:path extrusionOk="0" h="120000" w="12000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7" name="Google Shape;97;p15"/>
            <p:cNvSpPr/>
            <p:nvPr/>
          </p:nvSpPr>
          <p:spPr>
            <a:xfrm>
              <a:off x="2749550" y="4560888"/>
              <a:ext cx="749400" cy="749400"/>
            </a:xfrm>
            <a:custGeom>
              <a:rect b="b" l="l" r="r" t="t"/>
              <a:pathLst>
                <a:path extrusionOk="0" h="120000" w="12000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98" name="Google Shape;98;p15"/>
            <p:cNvSpPr/>
            <p:nvPr/>
          </p:nvSpPr>
          <p:spPr>
            <a:xfrm>
              <a:off x="1906588" y="3727450"/>
              <a:ext cx="1662000" cy="1662000"/>
            </a:xfrm>
            <a:custGeom>
              <a:rect b="b" l="l" r="r" t="t"/>
              <a:pathLst>
                <a:path extrusionOk="0" h="120000" w="12000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99" name="Google Shape;99;p15"/>
          <p:cNvSpPr txBox="1"/>
          <p:nvPr/>
        </p:nvSpPr>
        <p:spPr>
          <a:xfrm>
            <a:off x="2496350" y="2353525"/>
            <a:ext cx="5271600" cy="7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Trebuchet MS"/>
                <a:ea typeface="Trebuchet MS"/>
                <a:cs typeface="Trebuchet MS"/>
                <a:sym typeface="Trebuchet MS"/>
              </a:rPr>
              <a:t>Achieve this without replicating an existing product or </a:t>
            </a:r>
            <a:r>
              <a:rPr lang="en-GB" sz="1800">
                <a:solidFill>
                  <a:srgbClr val="666666"/>
                </a:solidFill>
                <a:latin typeface="Trebuchet MS"/>
                <a:ea typeface="Trebuchet MS"/>
                <a:cs typeface="Trebuchet MS"/>
                <a:sym typeface="Trebuchet MS"/>
              </a:rPr>
              <a:t>service</a:t>
            </a:r>
            <a:endParaRPr sz="1800">
              <a:solidFill>
                <a:srgbClr val="666666"/>
              </a:solidFill>
              <a:latin typeface="Trebuchet MS"/>
              <a:ea typeface="Trebuchet MS"/>
              <a:cs typeface="Trebuchet MS"/>
              <a:sym typeface="Trebuchet MS"/>
            </a:endParaRPr>
          </a:p>
        </p:txBody>
      </p:sp>
      <p:sp>
        <p:nvSpPr>
          <p:cNvPr id="100" name="Google Shape;100;p15"/>
          <p:cNvSpPr txBox="1"/>
          <p:nvPr/>
        </p:nvSpPr>
        <p:spPr>
          <a:xfrm>
            <a:off x="2496350" y="3948300"/>
            <a:ext cx="6104400" cy="31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666666"/>
                </a:solidFill>
                <a:latin typeface="Trebuchet MS"/>
                <a:ea typeface="Trebuchet MS"/>
                <a:cs typeface="Trebuchet MS"/>
                <a:sym typeface="Trebuchet MS"/>
              </a:rPr>
              <a:t>Bonus: Proof of concept for a </a:t>
            </a:r>
            <a:r>
              <a:rPr lang="en-GB" sz="1800">
                <a:solidFill>
                  <a:srgbClr val="666666"/>
                </a:solidFill>
                <a:latin typeface="Trebuchet MS"/>
                <a:ea typeface="Trebuchet MS"/>
                <a:cs typeface="Trebuchet MS"/>
                <a:sym typeface="Trebuchet MS"/>
              </a:rPr>
              <a:t>commercially</a:t>
            </a:r>
            <a:r>
              <a:rPr lang="en-GB" sz="1800">
                <a:solidFill>
                  <a:srgbClr val="666666"/>
                </a:solidFill>
                <a:latin typeface="Trebuchet MS"/>
                <a:ea typeface="Trebuchet MS"/>
                <a:cs typeface="Trebuchet MS"/>
                <a:sym typeface="Trebuchet MS"/>
              </a:rPr>
              <a:t> viable product</a:t>
            </a:r>
            <a:endParaRPr sz="1800">
              <a:solidFill>
                <a:srgbClr val="666666"/>
              </a:solidFill>
              <a:latin typeface="Trebuchet MS"/>
              <a:ea typeface="Trebuchet MS"/>
              <a:cs typeface="Trebuchet MS"/>
              <a:sym typeface="Trebuchet MS"/>
            </a:endParaRPr>
          </a:p>
        </p:txBody>
      </p:sp>
      <p:grpSp>
        <p:nvGrpSpPr>
          <p:cNvPr id="101" name="Google Shape;101;p15"/>
          <p:cNvGrpSpPr/>
          <p:nvPr/>
        </p:nvGrpSpPr>
        <p:grpSpPr>
          <a:xfrm>
            <a:off x="1161132" y="2428316"/>
            <a:ext cx="647755" cy="596503"/>
            <a:chOff x="5551488" y="3105150"/>
            <a:chExt cx="2430600" cy="2862300"/>
          </a:xfrm>
        </p:grpSpPr>
        <p:sp>
          <p:nvSpPr>
            <p:cNvPr id="102" name="Google Shape;102;p15"/>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03" name="Google Shape;103;p15"/>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04" name="Google Shape;104;p15"/>
          <p:cNvGrpSpPr/>
          <p:nvPr/>
        </p:nvGrpSpPr>
        <p:grpSpPr>
          <a:xfrm>
            <a:off x="1212661" y="3691696"/>
            <a:ext cx="584154" cy="499374"/>
            <a:chOff x="-204788" y="1498600"/>
            <a:chExt cx="4733826" cy="4751413"/>
          </a:xfrm>
        </p:grpSpPr>
        <p:sp>
          <p:nvSpPr>
            <p:cNvPr id="105" name="Google Shape;105;p15"/>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06" name="Google Shape;106;p15"/>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07" name="Google Shape;107;p15"/>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08" name="Google Shape;108;p15"/>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09" name="Google Shape;109;p15"/>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0" name="Google Shape;110;p15"/>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111" name="Google Shape;111;p15"/>
          <p:cNvSpPr/>
          <p:nvPr/>
        </p:nvSpPr>
        <p:spPr>
          <a:xfrm>
            <a:off x="1077425" y="2248825"/>
            <a:ext cx="1025400" cy="10071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5"/>
          <p:cNvGrpSpPr/>
          <p:nvPr/>
        </p:nvGrpSpPr>
        <p:grpSpPr>
          <a:xfrm>
            <a:off x="1161132" y="3741066"/>
            <a:ext cx="647755" cy="596503"/>
            <a:chOff x="5551488" y="3105150"/>
            <a:chExt cx="2430600" cy="2862300"/>
          </a:xfrm>
        </p:grpSpPr>
        <p:sp>
          <p:nvSpPr>
            <p:cNvPr id="113" name="Google Shape;113;p15"/>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4" name="Google Shape;114;p15"/>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115" name="Google Shape;115;p15"/>
          <p:cNvSpPr/>
          <p:nvPr/>
        </p:nvSpPr>
        <p:spPr>
          <a:xfrm>
            <a:off x="1077425" y="3561575"/>
            <a:ext cx="1025400" cy="10071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5"/>
          <p:cNvGrpSpPr/>
          <p:nvPr/>
        </p:nvGrpSpPr>
        <p:grpSpPr>
          <a:xfrm>
            <a:off x="1328347" y="3811172"/>
            <a:ext cx="523561" cy="507926"/>
            <a:chOff x="-204788" y="1498600"/>
            <a:chExt cx="4733826" cy="4751413"/>
          </a:xfrm>
        </p:grpSpPr>
        <p:sp>
          <p:nvSpPr>
            <p:cNvPr id="117" name="Google Shape;117;p15"/>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8" name="Google Shape;118;p15"/>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19" name="Google Shape;119;p15"/>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0" name="Google Shape;120;p15"/>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1" name="Google Shape;121;p15"/>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2" name="Google Shape;122;p15"/>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23" name="Google Shape;123;p15"/>
          <p:cNvGrpSpPr/>
          <p:nvPr/>
        </p:nvGrpSpPr>
        <p:grpSpPr>
          <a:xfrm>
            <a:off x="1331918" y="2529334"/>
            <a:ext cx="516416" cy="486715"/>
            <a:chOff x="4113213" y="3462338"/>
            <a:chExt cx="3014688" cy="3019325"/>
          </a:xfrm>
        </p:grpSpPr>
        <p:sp>
          <p:nvSpPr>
            <p:cNvPr id="124" name="Google Shape;124;p15"/>
            <p:cNvSpPr/>
            <p:nvPr/>
          </p:nvSpPr>
          <p:spPr>
            <a:xfrm>
              <a:off x="4113213" y="3471863"/>
              <a:ext cx="2741700" cy="2173200"/>
            </a:xfrm>
            <a:custGeom>
              <a:rect b="b" l="l" r="r" t="t"/>
              <a:pathLst>
                <a:path extrusionOk="0" h="120000" w="12000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5" name="Google Shape;125;p15"/>
            <p:cNvSpPr/>
            <p:nvPr/>
          </p:nvSpPr>
          <p:spPr>
            <a:xfrm>
              <a:off x="4929188" y="5821363"/>
              <a:ext cx="658800" cy="660300"/>
            </a:xfrm>
            <a:custGeom>
              <a:rect b="b" l="l" r="r" t="t"/>
              <a:pathLst>
                <a:path extrusionOk="0" h="120000" w="12000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6" name="Google Shape;126;p15"/>
            <p:cNvSpPr/>
            <p:nvPr/>
          </p:nvSpPr>
          <p:spPr>
            <a:xfrm>
              <a:off x="6015038" y="5821363"/>
              <a:ext cx="658800" cy="660300"/>
            </a:xfrm>
            <a:custGeom>
              <a:rect b="b" l="l" r="r" t="t"/>
              <a:pathLst>
                <a:path extrusionOk="0" h="120000" w="12000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7" name="Google Shape;127;p15"/>
            <p:cNvSpPr/>
            <p:nvPr/>
          </p:nvSpPr>
          <p:spPr>
            <a:xfrm>
              <a:off x="5778501" y="3462338"/>
              <a:ext cx="1349400" cy="1349400"/>
            </a:xfrm>
            <a:custGeom>
              <a:rect b="b" l="l" r="r" t="t"/>
              <a:pathLst>
                <a:path extrusionOk="0" h="120000" w="12000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3"/>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Classifying</a:t>
            </a:r>
            <a:r>
              <a:rPr lang="en-GB">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Players</a:t>
            </a:r>
            <a:endParaRPr>
              <a:latin typeface="Trebuchet MS"/>
              <a:ea typeface="Trebuchet MS"/>
              <a:cs typeface="Trebuchet MS"/>
              <a:sym typeface="Trebuchet MS"/>
            </a:endParaRPr>
          </a:p>
        </p:txBody>
      </p:sp>
      <p:sp>
        <p:nvSpPr>
          <p:cNvPr id="390" name="Google Shape;390;p33"/>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solidFill>
                  <a:srgbClr val="F3F3F3"/>
                </a:solidFill>
              </a:rPr>
              <a:t>‹#›</a:t>
            </a:fld>
            <a:endParaRPr>
              <a:solidFill>
                <a:srgbClr val="F3F3F3"/>
              </a:solidFill>
            </a:endParaRPr>
          </a:p>
        </p:txBody>
      </p:sp>
      <p:graphicFrame>
        <p:nvGraphicFramePr>
          <p:cNvPr id="391" name="Google Shape;391;p33"/>
          <p:cNvGraphicFramePr/>
          <p:nvPr/>
        </p:nvGraphicFramePr>
        <p:xfrm>
          <a:off x="525750" y="1065000"/>
          <a:ext cx="3000000" cy="3000000"/>
        </p:xfrm>
        <a:graphic>
          <a:graphicData uri="http://schemas.openxmlformats.org/drawingml/2006/table">
            <a:tbl>
              <a:tblPr>
                <a:noFill/>
                <a:tableStyleId>{7768D0E6-B6E9-45EE-8BF1-F1445BBED63B}</a:tableStyleId>
              </a:tblPr>
              <a:tblGrid>
                <a:gridCol w="4046250"/>
                <a:gridCol w="4046250"/>
              </a:tblGrid>
              <a:tr h="381000">
                <a:tc>
                  <a:txBody>
                    <a:bodyPr>
                      <a:noAutofit/>
                    </a:bodyPr>
                    <a:lstStyle/>
                    <a:p>
                      <a:pPr indent="0" lvl="0" marL="0" rtl="0" algn="l">
                        <a:spcBef>
                          <a:spcPts val="0"/>
                        </a:spcBef>
                        <a:spcAft>
                          <a:spcPts val="0"/>
                        </a:spcAft>
                        <a:buNone/>
                      </a:pPr>
                      <a:r>
                        <a:rPr b="1" lang="en-GB" sz="1600">
                          <a:solidFill>
                            <a:srgbClr val="EE795B"/>
                          </a:solidFill>
                        </a:rPr>
                        <a:t>CRITERIA</a:t>
                      </a:r>
                      <a:endParaRPr b="1" sz="1600">
                        <a:solidFill>
                          <a:srgbClr val="EE795B"/>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l">
                        <a:spcBef>
                          <a:spcPts val="0"/>
                        </a:spcBef>
                        <a:spcAft>
                          <a:spcPts val="0"/>
                        </a:spcAft>
                        <a:buNone/>
                      </a:pPr>
                      <a:r>
                        <a:rPr b="1" lang="en-GB" sz="1600">
                          <a:solidFill>
                            <a:srgbClr val="EE795B"/>
                          </a:solidFill>
                        </a:rPr>
                        <a:t>CLASSIFICATION</a:t>
                      </a:r>
                      <a:endParaRPr b="1" sz="1600">
                        <a:solidFill>
                          <a:srgbClr val="EE795B"/>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81000">
                <a:tc>
                  <a:txBody>
                    <a:bodyPr>
                      <a:noAutofit/>
                    </a:bodyPr>
                    <a:lstStyle/>
                    <a:p>
                      <a:pPr indent="0" lvl="0" marL="0" rtl="0" algn="l">
                        <a:spcBef>
                          <a:spcPts val="0"/>
                        </a:spcBef>
                        <a:spcAft>
                          <a:spcPts val="0"/>
                        </a:spcAft>
                        <a:buClr>
                          <a:srgbClr val="000000"/>
                        </a:buClr>
                        <a:buSzPts val="1100"/>
                        <a:buFont typeface="Arial"/>
                        <a:buNone/>
                      </a:pPr>
                      <a:r>
                        <a:rPr lang="en-GB" sz="1600">
                          <a:solidFill>
                            <a:srgbClr val="666666"/>
                          </a:solidFill>
                        </a:rPr>
                        <a:t>&lt;1000 GAMES</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GB" sz="1600">
                          <a:solidFill>
                            <a:srgbClr val="666666"/>
                          </a:solidFill>
                        </a:rPr>
                        <a:t>RECREATIONAL</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GB" sz="1600">
                          <a:solidFill>
                            <a:srgbClr val="666666"/>
                          </a:solidFill>
                        </a:rPr>
                        <a:t>&gt;1500 GAMES, &gt;0 ROI</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600">
                          <a:solidFill>
                            <a:srgbClr val="666666"/>
                          </a:solidFill>
                        </a:rPr>
                        <a:t>PROFESSIONAL</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GB" sz="1600">
                          <a:solidFill>
                            <a:srgbClr val="666666"/>
                          </a:solidFill>
                        </a:rPr>
                        <a:t>&gt;1500 GAMES, &gt;9 GAMES PER HOUR</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600">
                          <a:solidFill>
                            <a:srgbClr val="666666"/>
                          </a:solidFill>
                        </a:rPr>
                        <a:t>PROFESSIONAL</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GB" sz="1600">
                          <a:solidFill>
                            <a:srgbClr val="666666"/>
                          </a:solidFill>
                        </a:rPr>
                        <a:t>&gt;0 ROI</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600">
                          <a:solidFill>
                            <a:srgbClr val="666666"/>
                          </a:solidFill>
                        </a:rPr>
                        <a:t>PROFESSIONAL</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GB" sz="1600">
                          <a:solidFill>
                            <a:srgbClr val="666666"/>
                          </a:solidFill>
                        </a:rPr>
                        <a:t>&gt; 7 GAMES PER HOUR</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600">
                          <a:solidFill>
                            <a:srgbClr val="666666"/>
                          </a:solidFill>
                        </a:rPr>
                        <a:t>PROFESSIONAL</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GB" sz="1600">
                          <a:solidFill>
                            <a:srgbClr val="666666"/>
                          </a:solidFill>
                        </a:rPr>
                        <a:t>REMAINING</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GB" sz="1600">
                          <a:solidFill>
                            <a:srgbClr val="666666"/>
                          </a:solidFill>
                        </a:rPr>
                        <a:t>RECREATIONAL</a:t>
                      </a:r>
                      <a:endParaRPr sz="1600">
                        <a:solidFill>
                          <a:srgbClr val="666666"/>
                        </a:solidFill>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34"/>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34"/>
          <p:cNvSpPr txBox="1"/>
          <p:nvPr/>
        </p:nvSpPr>
        <p:spPr>
          <a:xfrm>
            <a:off x="2563800" y="2301450"/>
            <a:ext cx="4016400" cy="5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Trebuchet MS"/>
                <a:ea typeface="Trebuchet MS"/>
                <a:cs typeface="Trebuchet MS"/>
                <a:sym typeface="Trebuchet MS"/>
              </a:rPr>
              <a:t>Plot, review and plot again</a:t>
            </a:r>
            <a:endParaRPr sz="1800">
              <a:solidFill>
                <a:srgbClr val="FFFFFF"/>
              </a:solidFill>
              <a:latin typeface="Trebuchet MS"/>
              <a:ea typeface="Trebuchet MS"/>
              <a:cs typeface="Trebuchet MS"/>
              <a:sym typeface="Trebuchet MS"/>
            </a:endParaRPr>
          </a:p>
        </p:txBody>
      </p:sp>
      <p:sp>
        <p:nvSpPr>
          <p:cNvPr id="398" name="Google Shape;398;p34"/>
          <p:cNvSpPr txBox="1"/>
          <p:nvPr/>
        </p:nvSpPr>
        <p:spPr>
          <a:xfrm>
            <a:off x="1759200" y="1052075"/>
            <a:ext cx="5625600" cy="12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Trebuchet MS"/>
                <a:ea typeface="Trebuchet MS"/>
                <a:cs typeface="Trebuchet MS"/>
                <a:sym typeface="Trebuchet MS"/>
              </a:rPr>
              <a:t>EXPLORATORY DATA ANALYSIS</a:t>
            </a:r>
            <a:endParaRPr b="1" sz="3600">
              <a:solidFill>
                <a:srgbClr val="FFFFFF"/>
              </a:solidFill>
              <a:latin typeface="Trebuchet MS"/>
              <a:ea typeface="Trebuchet MS"/>
              <a:cs typeface="Trebuchet MS"/>
              <a:sym typeface="Trebuchet MS"/>
            </a:endParaRPr>
          </a:p>
        </p:txBody>
      </p:sp>
      <p:sp>
        <p:nvSpPr>
          <p:cNvPr id="399" name="Google Shape;399;p34"/>
          <p:cNvSpPr/>
          <p:nvPr/>
        </p:nvSpPr>
        <p:spPr>
          <a:xfrm>
            <a:off x="4100700"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197827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622312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33242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54868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2225472" y="3381180"/>
            <a:ext cx="448200" cy="405000"/>
          </a:xfrm>
          <a:custGeom>
            <a:rect b="b" l="l" r="r" t="t"/>
            <a:pathLst>
              <a:path extrusionOk="0" h="120000" w="12000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34"/>
          <p:cNvSpPr/>
          <p:nvPr/>
        </p:nvSpPr>
        <p:spPr>
          <a:xfrm>
            <a:off x="6470322" y="3381180"/>
            <a:ext cx="448200" cy="405000"/>
          </a:xfrm>
          <a:custGeom>
            <a:rect b="b" l="l" r="r" t="t"/>
            <a:pathLst>
              <a:path extrusionOk="0" h="120000" w="12000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06" name="Google Shape;406;p34"/>
          <p:cNvGrpSpPr/>
          <p:nvPr/>
        </p:nvGrpSpPr>
        <p:grpSpPr>
          <a:xfrm>
            <a:off x="4333065" y="3372737"/>
            <a:ext cx="459113" cy="421897"/>
            <a:chOff x="4667251" y="4117975"/>
            <a:chExt cx="5205362" cy="5202188"/>
          </a:xfrm>
        </p:grpSpPr>
        <p:sp>
          <p:nvSpPr>
            <p:cNvPr id="407" name="Google Shape;407;p34"/>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408" name="Google Shape;408;p34"/>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409" name="Google Shape;409;p34"/>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35"/>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All Professionals</a:t>
            </a:r>
            <a:r>
              <a:rPr lang="en-GB">
                <a:solidFill>
                  <a:srgbClr val="666666"/>
                </a:solidFill>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The Network</a:t>
            </a:r>
            <a:endParaRPr b="1">
              <a:solidFill>
                <a:srgbClr val="EE795B"/>
              </a:solidFill>
              <a:latin typeface="Trebuchet MS"/>
              <a:ea typeface="Trebuchet MS"/>
              <a:cs typeface="Trebuchet MS"/>
              <a:sym typeface="Trebuchet MS"/>
            </a:endParaRPr>
          </a:p>
        </p:txBody>
      </p:sp>
      <p:sp>
        <p:nvSpPr>
          <p:cNvPr id="415" name="Google Shape;415;p35"/>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16" name="Google Shape;416;p35"/>
          <p:cNvPicPr preferRelativeResize="0"/>
          <p:nvPr/>
        </p:nvPicPr>
        <p:blipFill>
          <a:blip r:embed="rId3">
            <a:alphaModFix/>
          </a:blip>
          <a:stretch>
            <a:fillRect/>
          </a:stretch>
        </p:blipFill>
        <p:spPr>
          <a:xfrm>
            <a:off x="906988" y="891850"/>
            <a:ext cx="7330022" cy="3712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36"/>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Hourly Traffic by </a:t>
            </a:r>
            <a:r>
              <a:rPr b="1" lang="en-GB">
                <a:solidFill>
                  <a:srgbClr val="EE795B"/>
                </a:solidFill>
                <a:latin typeface="Trebuchet MS"/>
                <a:ea typeface="Trebuchet MS"/>
                <a:cs typeface="Trebuchet MS"/>
                <a:sym typeface="Trebuchet MS"/>
              </a:rPr>
              <a:t>Player Category</a:t>
            </a:r>
            <a:endParaRPr b="1">
              <a:solidFill>
                <a:srgbClr val="EE795B"/>
              </a:solidFill>
              <a:latin typeface="Trebuchet MS"/>
              <a:ea typeface="Trebuchet MS"/>
              <a:cs typeface="Trebuchet MS"/>
              <a:sym typeface="Trebuchet MS"/>
            </a:endParaRPr>
          </a:p>
        </p:txBody>
      </p:sp>
      <p:sp>
        <p:nvSpPr>
          <p:cNvPr id="422" name="Google Shape;422;p36"/>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23" name="Google Shape;423;p36"/>
          <p:cNvPicPr preferRelativeResize="0"/>
          <p:nvPr/>
        </p:nvPicPr>
        <p:blipFill>
          <a:blip r:embed="rId3">
            <a:alphaModFix/>
          </a:blip>
          <a:stretch>
            <a:fillRect/>
          </a:stretch>
        </p:blipFill>
        <p:spPr>
          <a:xfrm>
            <a:off x="797813" y="811076"/>
            <a:ext cx="7548376" cy="37781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7"/>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Time Series</a:t>
            </a:r>
            <a:r>
              <a:rPr lang="en-GB">
                <a:solidFill>
                  <a:srgbClr val="666666"/>
                </a:solidFill>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to Model</a:t>
            </a:r>
            <a:endParaRPr b="1">
              <a:solidFill>
                <a:srgbClr val="EE795B"/>
              </a:solidFill>
              <a:latin typeface="Trebuchet MS"/>
              <a:ea typeface="Trebuchet MS"/>
              <a:cs typeface="Trebuchet MS"/>
              <a:sym typeface="Trebuchet MS"/>
            </a:endParaRPr>
          </a:p>
        </p:txBody>
      </p:sp>
      <p:sp>
        <p:nvSpPr>
          <p:cNvPr id="429" name="Google Shape;429;p37"/>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30" name="Google Shape;430;p37"/>
          <p:cNvPicPr preferRelativeResize="0"/>
          <p:nvPr/>
        </p:nvPicPr>
        <p:blipFill>
          <a:blip r:embed="rId3">
            <a:alphaModFix/>
          </a:blip>
          <a:stretch>
            <a:fillRect/>
          </a:stretch>
        </p:blipFill>
        <p:spPr>
          <a:xfrm>
            <a:off x="760063" y="830050"/>
            <a:ext cx="7623876" cy="37528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4" name="Shape 434"/>
        <p:cNvGrpSpPr/>
        <p:nvPr/>
      </p:nvGrpSpPr>
      <p:grpSpPr>
        <a:xfrm>
          <a:off x="0" y="0"/>
          <a:ext cx="0" cy="0"/>
          <a:chOff x="0" y="0"/>
          <a:chExt cx="0" cy="0"/>
        </a:xfrm>
      </p:grpSpPr>
      <p:sp>
        <p:nvSpPr>
          <p:cNvPr id="435" name="Google Shape;435;p38"/>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38"/>
          <p:cNvSpPr txBox="1"/>
          <p:nvPr/>
        </p:nvSpPr>
        <p:spPr>
          <a:xfrm>
            <a:off x="2045325" y="2060975"/>
            <a:ext cx="5034600" cy="5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Trebuchet MS"/>
                <a:ea typeface="Trebuchet MS"/>
                <a:cs typeface="Trebuchet MS"/>
                <a:sym typeface="Trebuchet MS"/>
              </a:rPr>
              <a:t>Perform model tests, optimise parameters and assess models</a:t>
            </a:r>
            <a:endParaRPr sz="1800">
              <a:solidFill>
                <a:srgbClr val="FFFFFF"/>
              </a:solidFill>
              <a:latin typeface="Trebuchet MS"/>
              <a:ea typeface="Trebuchet MS"/>
              <a:cs typeface="Trebuchet MS"/>
              <a:sym typeface="Trebuchet MS"/>
            </a:endParaRPr>
          </a:p>
        </p:txBody>
      </p:sp>
      <p:sp>
        <p:nvSpPr>
          <p:cNvPr id="437" name="Google Shape;437;p38"/>
          <p:cNvSpPr txBox="1"/>
          <p:nvPr/>
        </p:nvSpPr>
        <p:spPr>
          <a:xfrm>
            <a:off x="1759200" y="1235250"/>
            <a:ext cx="5625600" cy="10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Trebuchet MS"/>
                <a:ea typeface="Trebuchet MS"/>
                <a:cs typeface="Trebuchet MS"/>
                <a:sym typeface="Trebuchet MS"/>
              </a:rPr>
              <a:t>TIME SERIES MODELLING</a:t>
            </a:r>
            <a:endParaRPr b="1" sz="3600">
              <a:solidFill>
                <a:srgbClr val="FFFFFF"/>
              </a:solidFill>
              <a:latin typeface="Trebuchet MS"/>
              <a:ea typeface="Trebuchet MS"/>
              <a:cs typeface="Trebuchet MS"/>
              <a:sym typeface="Trebuchet MS"/>
            </a:endParaRPr>
          </a:p>
        </p:txBody>
      </p:sp>
      <p:sp>
        <p:nvSpPr>
          <p:cNvPr id="438" name="Google Shape;438;p38"/>
          <p:cNvSpPr/>
          <p:nvPr/>
        </p:nvSpPr>
        <p:spPr>
          <a:xfrm>
            <a:off x="4100700"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197827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622312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33242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54868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 name="Google Shape;443;p38"/>
          <p:cNvGrpSpPr/>
          <p:nvPr/>
        </p:nvGrpSpPr>
        <p:grpSpPr>
          <a:xfrm>
            <a:off x="4330914" y="3316345"/>
            <a:ext cx="463420" cy="534659"/>
            <a:chOff x="855663" y="1754188"/>
            <a:chExt cx="4314900" cy="4900637"/>
          </a:xfrm>
        </p:grpSpPr>
        <p:sp>
          <p:nvSpPr>
            <p:cNvPr id="444" name="Google Shape;444;p38"/>
            <p:cNvSpPr/>
            <p:nvPr/>
          </p:nvSpPr>
          <p:spPr>
            <a:xfrm>
              <a:off x="855663" y="4657725"/>
              <a:ext cx="4314900" cy="1997100"/>
            </a:xfrm>
            <a:custGeom>
              <a:rect b="b" l="l" r="r" t="t"/>
              <a:pathLst>
                <a:path extrusionOk="0" h="120000" w="120000">
                  <a:moveTo>
                    <a:pt x="81059" y="0"/>
                  </a:moveTo>
                  <a:lnTo>
                    <a:pt x="81125" y="95"/>
                  </a:lnTo>
                  <a:lnTo>
                    <a:pt x="81390" y="525"/>
                  </a:lnTo>
                  <a:lnTo>
                    <a:pt x="81832" y="1050"/>
                  </a:lnTo>
                  <a:lnTo>
                    <a:pt x="82450" y="1861"/>
                  </a:lnTo>
                  <a:lnTo>
                    <a:pt x="83245" y="2863"/>
                  </a:lnTo>
                  <a:lnTo>
                    <a:pt x="84194" y="4105"/>
                  </a:lnTo>
                  <a:lnTo>
                    <a:pt x="85320" y="5441"/>
                  </a:lnTo>
                  <a:lnTo>
                    <a:pt x="86556" y="6873"/>
                  </a:lnTo>
                  <a:lnTo>
                    <a:pt x="88013" y="8591"/>
                  </a:lnTo>
                  <a:lnTo>
                    <a:pt x="89580" y="10310"/>
                  </a:lnTo>
                  <a:lnTo>
                    <a:pt x="91280" y="12171"/>
                  </a:lnTo>
                  <a:lnTo>
                    <a:pt x="93134" y="14033"/>
                  </a:lnTo>
                  <a:lnTo>
                    <a:pt x="95165" y="16133"/>
                  </a:lnTo>
                  <a:lnTo>
                    <a:pt x="97284" y="18186"/>
                  </a:lnTo>
                  <a:lnTo>
                    <a:pt x="99558" y="20238"/>
                  </a:lnTo>
                  <a:lnTo>
                    <a:pt x="101964" y="22386"/>
                  </a:lnTo>
                  <a:lnTo>
                    <a:pt x="104481" y="24534"/>
                  </a:lnTo>
                  <a:lnTo>
                    <a:pt x="106600" y="26396"/>
                  </a:lnTo>
                  <a:lnTo>
                    <a:pt x="108498" y="28400"/>
                  </a:lnTo>
                  <a:lnTo>
                    <a:pt x="110198" y="30692"/>
                  </a:lnTo>
                  <a:lnTo>
                    <a:pt x="111721" y="33126"/>
                  </a:lnTo>
                  <a:lnTo>
                    <a:pt x="113090" y="35799"/>
                  </a:lnTo>
                  <a:lnTo>
                    <a:pt x="114282" y="38758"/>
                  </a:lnTo>
                  <a:lnTo>
                    <a:pt x="115320" y="41909"/>
                  </a:lnTo>
                  <a:lnTo>
                    <a:pt x="116225" y="45202"/>
                  </a:lnTo>
                  <a:lnTo>
                    <a:pt x="116975" y="48878"/>
                  </a:lnTo>
                  <a:lnTo>
                    <a:pt x="117637" y="52744"/>
                  </a:lnTo>
                  <a:lnTo>
                    <a:pt x="118189" y="56849"/>
                  </a:lnTo>
                  <a:lnTo>
                    <a:pt x="118631" y="61145"/>
                  </a:lnTo>
                  <a:lnTo>
                    <a:pt x="119006" y="65823"/>
                  </a:lnTo>
                  <a:lnTo>
                    <a:pt x="119249" y="70739"/>
                  </a:lnTo>
                  <a:lnTo>
                    <a:pt x="119514" y="75847"/>
                  </a:lnTo>
                  <a:lnTo>
                    <a:pt x="119624" y="81336"/>
                  </a:lnTo>
                  <a:lnTo>
                    <a:pt x="119757" y="87064"/>
                  </a:lnTo>
                  <a:lnTo>
                    <a:pt x="119845" y="93031"/>
                  </a:lnTo>
                  <a:lnTo>
                    <a:pt x="119867" y="99331"/>
                  </a:lnTo>
                  <a:lnTo>
                    <a:pt x="119911" y="105966"/>
                  </a:lnTo>
                  <a:lnTo>
                    <a:pt x="119955" y="112840"/>
                  </a:lnTo>
                  <a:lnTo>
                    <a:pt x="120000" y="120000"/>
                  </a:lnTo>
                  <a:lnTo>
                    <a:pt x="0" y="120000"/>
                  </a:lnTo>
                  <a:lnTo>
                    <a:pt x="44" y="112840"/>
                  </a:lnTo>
                  <a:lnTo>
                    <a:pt x="88" y="105966"/>
                  </a:lnTo>
                  <a:lnTo>
                    <a:pt x="132" y="99331"/>
                  </a:lnTo>
                  <a:lnTo>
                    <a:pt x="176" y="93031"/>
                  </a:lnTo>
                  <a:lnTo>
                    <a:pt x="242" y="87064"/>
                  </a:lnTo>
                  <a:lnTo>
                    <a:pt x="331" y="81336"/>
                  </a:lnTo>
                  <a:lnTo>
                    <a:pt x="507" y="75942"/>
                  </a:lnTo>
                  <a:lnTo>
                    <a:pt x="706" y="70739"/>
                  </a:lnTo>
                  <a:lnTo>
                    <a:pt x="993" y="65823"/>
                  </a:lnTo>
                  <a:lnTo>
                    <a:pt x="1368" y="61241"/>
                  </a:lnTo>
                  <a:lnTo>
                    <a:pt x="1832" y="56849"/>
                  </a:lnTo>
                  <a:lnTo>
                    <a:pt x="2362" y="52744"/>
                  </a:lnTo>
                  <a:lnTo>
                    <a:pt x="2980" y="48878"/>
                  </a:lnTo>
                  <a:lnTo>
                    <a:pt x="3774" y="45298"/>
                  </a:lnTo>
                  <a:lnTo>
                    <a:pt x="4679" y="41909"/>
                  </a:lnTo>
                  <a:lnTo>
                    <a:pt x="5717" y="38758"/>
                  </a:lnTo>
                  <a:lnTo>
                    <a:pt x="6909" y="35894"/>
                  </a:lnTo>
                  <a:lnTo>
                    <a:pt x="8278" y="33221"/>
                  </a:lnTo>
                  <a:lnTo>
                    <a:pt x="9779" y="30692"/>
                  </a:lnTo>
                  <a:lnTo>
                    <a:pt x="11501" y="28448"/>
                  </a:lnTo>
                  <a:lnTo>
                    <a:pt x="13377" y="26396"/>
                  </a:lnTo>
                  <a:lnTo>
                    <a:pt x="15474" y="24630"/>
                  </a:lnTo>
                  <a:lnTo>
                    <a:pt x="18013" y="22482"/>
                  </a:lnTo>
                  <a:lnTo>
                    <a:pt x="20419" y="20334"/>
                  </a:lnTo>
                  <a:lnTo>
                    <a:pt x="22693" y="18281"/>
                  </a:lnTo>
                  <a:lnTo>
                    <a:pt x="24834" y="16133"/>
                  </a:lnTo>
                  <a:lnTo>
                    <a:pt x="26821" y="14128"/>
                  </a:lnTo>
                  <a:lnTo>
                    <a:pt x="28697" y="12171"/>
                  </a:lnTo>
                  <a:lnTo>
                    <a:pt x="30419" y="10357"/>
                  </a:lnTo>
                  <a:lnTo>
                    <a:pt x="32008" y="8591"/>
                  </a:lnTo>
                  <a:lnTo>
                    <a:pt x="33399" y="6968"/>
                  </a:lnTo>
                  <a:lnTo>
                    <a:pt x="34679" y="5441"/>
                  </a:lnTo>
                  <a:lnTo>
                    <a:pt x="35805" y="4105"/>
                  </a:lnTo>
                  <a:lnTo>
                    <a:pt x="36754" y="2959"/>
                  </a:lnTo>
                  <a:lnTo>
                    <a:pt x="37549" y="1957"/>
                  </a:lnTo>
                  <a:lnTo>
                    <a:pt x="38167" y="1145"/>
                  </a:lnTo>
                  <a:lnTo>
                    <a:pt x="38587" y="525"/>
                  </a:lnTo>
                  <a:lnTo>
                    <a:pt x="38874" y="190"/>
                  </a:lnTo>
                  <a:lnTo>
                    <a:pt x="38962" y="95"/>
                  </a:lnTo>
                  <a:lnTo>
                    <a:pt x="50264" y="77374"/>
                  </a:lnTo>
                  <a:lnTo>
                    <a:pt x="51788" y="87923"/>
                  </a:lnTo>
                  <a:lnTo>
                    <a:pt x="56909" y="56754"/>
                  </a:lnTo>
                  <a:lnTo>
                    <a:pt x="55717" y="53031"/>
                  </a:lnTo>
                  <a:lnTo>
                    <a:pt x="54724" y="49498"/>
                  </a:lnTo>
                  <a:lnTo>
                    <a:pt x="53907" y="46300"/>
                  </a:lnTo>
                  <a:lnTo>
                    <a:pt x="53245" y="43341"/>
                  </a:lnTo>
                  <a:lnTo>
                    <a:pt x="52737" y="40572"/>
                  </a:lnTo>
                  <a:lnTo>
                    <a:pt x="52362" y="37947"/>
                  </a:lnTo>
                  <a:lnTo>
                    <a:pt x="52119" y="35704"/>
                  </a:lnTo>
                  <a:lnTo>
                    <a:pt x="52030" y="33556"/>
                  </a:lnTo>
                  <a:lnTo>
                    <a:pt x="52030" y="31694"/>
                  </a:lnTo>
                  <a:lnTo>
                    <a:pt x="52163" y="29880"/>
                  </a:lnTo>
                  <a:lnTo>
                    <a:pt x="52406" y="28400"/>
                  </a:lnTo>
                  <a:lnTo>
                    <a:pt x="52693" y="27016"/>
                  </a:lnTo>
                  <a:lnTo>
                    <a:pt x="53068" y="25775"/>
                  </a:lnTo>
                  <a:lnTo>
                    <a:pt x="53487" y="24725"/>
                  </a:lnTo>
                  <a:lnTo>
                    <a:pt x="53973" y="23818"/>
                  </a:lnTo>
                  <a:lnTo>
                    <a:pt x="54481" y="23007"/>
                  </a:lnTo>
                  <a:lnTo>
                    <a:pt x="55055" y="22291"/>
                  </a:lnTo>
                  <a:lnTo>
                    <a:pt x="55629" y="21766"/>
                  </a:lnTo>
                  <a:lnTo>
                    <a:pt x="56225" y="21288"/>
                  </a:lnTo>
                  <a:lnTo>
                    <a:pt x="56799" y="20859"/>
                  </a:lnTo>
                  <a:lnTo>
                    <a:pt x="57373" y="20572"/>
                  </a:lnTo>
                  <a:lnTo>
                    <a:pt x="57902" y="20429"/>
                  </a:lnTo>
                  <a:lnTo>
                    <a:pt x="58454" y="20238"/>
                  </a:lnTo>
                  <a:lnTo>
                    <a:pt x="58896" y="20047"/>
                  </a:lnTo>
                  <a:lnTo>
                    <a:pt x="59315" y="20047"/>
                  </a:lnTo>
                  <a:lnTo>
                    <a:pt x="59690" y="19952"/>
                  </a:lnTo>
                  <a:lnTo>
                    <a:pt x="59977" y="19952"/>
                  </a:lnTo>
                  <a:lnTo>
                    <a:pt x="60066" y="19952"/>
                  </a:lnTo>
                  <a:lnTo>
                    <a:pt x="60353" y="19952"/>
                  </a:lnTo>
                  <a:lnTo>
                    <a:pt x="60728" y="20047"/>
                  </a:lnTo>
                  <a:lnTo>
                    <a:pt x="61147" y="20047"/>
                  </a:lnTo>
                  <a:lnTo>
                    <a:pt x="61589" y="20238"/>
                  </a:lnTo>
                  <a:lnTo>
                    <a:pt x="62141" y="20429"/>
                  </a:lnTo>
                  <a:lnTo>
                    <a:pt x="62671" y="20572"/>
                  </a:lnTo>
                  <a:lnTo>
                    <a:pt x="63245" y="20859"/>
                  </a:lnTo>
                  <a:lnTo>
                    <a:pt x="63841" y="21288"/>
                  </a:lnTo>
                  <a:lnTo>
                    <a:pt x="64415" y="21766"/>
                  </a:lnTo>
                  <a:lnTo>
                    <a:pt x="64988" y="22291"/>
                  </a:lnTo>
                  <a:lnTo>
                    <a:pt x="65562" y="23007"/>
                  </a:lnTo>
                  <a:lnTo>
                    <a:pt x="66070" y="23818"/>
                  </a:lnTo>
                  <a:lnTo>
                    <a:pt x="66556" y="24725"/>
                  </a:lnTo>
                  <a:lnTo>
                    <a:pt x="66975" y="25775"/>
                  </a:lnTo>
                  <a:lnTo>
                    <a:pt x="67350" y="27016"/>
                  </a:lnTo>
                  <a:lnTo>
                    <a:pt x="67637" y="28400"/>
                  </a:lnTo>
                  <a:lnTo>
                    <a:pt x="67880" y="29880"/>
                  </a:lnTo>
                  <a:lnTo>
                    <a:pt x="68013" y="31694"/>
                  </a:lnTo>
                  <a:lnTo>
                    <a:pt x="68013" y="33556"/>
                  </a:lnTo>
                  <a:lnTo>
                    <a:pt x="67924" y="35704"/>
                  </a:lnTo>
                  <a:lnTo>
                    <a:pt x="67682" y="37947"/>
                  </a:lnTo>
                  <a:lnTo>
                    <a:pt x="67306" y="40572"/>
                  </a:lnTo>
                  <a:lnTo>
                    <a:pt x="66821" y="43341"/>
                  </a:lnTo>
                  <a:lnTo>
                    <a:pt x="66158" y="46300"/>
                  </a:lnTo>
                  <a:lnTo>
                    <a:pt x="65320" y="49498"/>
                  </a:lnTo>
                  <a:lnTo>
                    <a:pt x="64326" y="53031"/>
                  </a:lnTo>
                  <a:lnTo>
                    <a:pt x="63134" y="56754"/>
                  </a:lnTo>
                  <a:lnTo>
                    <a:pt x="68167" y="87828"/>
                  </a:lnTo>
                  <a:lnTo>
                    <a:pt x="69757" y="77374"/>
                  </a:lnTo>
                  <a:lnTo>
                    <a:pt x="8105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45" name="Google Shape;445;p38"/>
            <p:cNvSpPr/>
            <p:nvPr/>
          </p:nvSpPr>
          <p:spPr>
            <a:xfrm>
              <a:off x="1541463" y="1754188"/>
              <a:ext cx="2889300" cy="2889300"/>
            </a:xfrm>
            <a:custGeom>
              <a:rect b="b" l="l" r="r" t="t"/>
              <a:pathLst>
                <a:path extrusionOk="0" h="120000" w="120000">
                  <a:moveTo>
                    <a:pt x="59917" y="32406"/>
                  </a:moveTo>
                  <a:lnTo>
                    <a:pt x="56685" y="32670"/>
                  </a:lnTo>
                  <a:lnTo>
                    <a:pt x="53520" y="33197"/>
                  </a:lnTo>
                  <a:lnTo>
                    <a:pt x="50552" y="34087"/>
                  </a:lnTo>
                  <a:lnTo>
                    <a:pt x="47782" y="35241"/>
                  </a:lnTo>
                  <a:lnTo>
                    <a:pt x="45111" y="36791"/>
                  </a:lnTo>
                  <a:lnTo>
                    <a:pt x="42638" y="38538"/>
                  </a:lnTo>
                  <a:lnTo>
                    <a:pt x="40428" y="40582"/>
                  </a:lnTo>
                  <a:lnTo>
                    <a:pt x="38384" y="42857"/>
                  </a:lnTo>
                  <a:lnTo>
                    <a:pt x="36669" y="45329"/>
                  </a:lnTo>
                  <a:lnTo>
                    <a:pt x="35185" y="47999"/>
                  </a:lnTo>
                  <a:lnTo>
                    <a:pt x="33998" y="50769"/>
                  </a:lnTo>
                  <a:lnTo>
                    <a:pt x="33140" y="53802"/>
                  </a:lnTo>
                  <a:lnTo>
                    <a:pt x="32580" y="56901"/>
                  </a:lnTo>
                  <a:lnTo>
                    <a:pt x="32382" y="60131"/>
                  </a:lnTo>
                  <a:lnTo>
                    <a:pt x="32646" y="63329"/>
                  </a:lnTo>
                  <a:lnTo>
                    <a:pt x="33206" y="66428"/>
                  </a:lnTo>
                  <a:lnTo>
                    <a:pt x="34064" y="69395"/>
                  </a:lnTo>
                  <a:lnTo>
                    <a:pt x="35218" y="72230"/>
                  </a:lnTo>
                  <a:lnTo>
                    <a:pt x="36768" y="74835"/>
                  </a:lnTo>
                  <a:lnTo>
                    <a:pt x="38516" y="77307"/>
                  </a:lnTo>
                  <a:lnTo>
                    <a:pt x="40560" y="79549"/>
                  </a:lnTo>
                  <a:lnTo>
                    <a:pt x="42835" y="81593"/>
                  </a:lnTo>
                  <a:lnTo>
                    <a:pt x="45309" y="83307"/>
                  </a:lnTo>
                  <a:lnTo>
                    <a:pt x="47980" y="84791"/>
                  </a:lnTo>
                  <a:lnTo>
                    <a:pt x="50750" y="85978"/>
                  </a:lnTo>
                  <a:lnTo>
                    <a:pt x="53784" y="86835"/>
                  </a:lnTo>
                  <a:lnTo>
                    <a:pt x="56883" y="87395"/>
                  </a:lnTo>
                  <a:lnTo>
                    <a:pt x="60082" y="87593"/>
                  </a:lnTo>
                  <a:lnTo>
                    <a:pt x="63314" y="87395"/>
                  </a:lnTo>
                  <a:lnTo>
                    <a:pt x="66380" y="86835"/>
                  </a:lnTo>
                  <a:lnTo>
                    <a:pt x="69348" y="85912"/>
                  </a:lnTo>
                  <a:lnTo>
                    <a:pt x="72217" y="84725"/>
                  </a:lnTo>
                  <a:lnTo>
                    <a:pt x="74855" y="83241"/>
                  </a:lnTo>
                  <a:lnTo>
                    <a:pt x="77262" y="81461"/>
                  </a:lnTo>
                  <a:lnTo>
                    <a:pt x="79571" y="79417"/>
                  </a:lnTo>
                  <a:lnTo>
                    <a:pt x="81549" y="77208"/>
                  </a:lnTo>
                  <a:lnTo>
                    <a:pt x="83264" y="74736"/>
                  </a:lnTo>
                  <a:lnTo>
                    <a:pt x="84748" y="72065"/>
                  </a:lnTo>
                  <a:lnTo>
                    <a:pt x="86001" y="69230"/>
                  </a:lnTo>
                  <a:lnTo>
                    <a:pt x="86859" y="66230"/>
                  </a:lnTo>
                  <a:lnTo>
                    <a:pt x="87353" y="63098"/>
                  </a:lnTo>
                  <a:lnTo>
                    <a:pt x="87551" y="59868"/>
                  </a:lnTo>
                  <a:lnTo>
                    <a:pt x="87353" y="56670"/>
                  </a:lnTo>
                  <a:lnTo>
                    <a:pt x="86793" y="53571"/>
                  </a:lnTo>
                  <a:lnTo>
                    <a:pt x="85935" y="50604"/>
                  </a:lnTo>
                  <a:lnTo>
                    <a:pt x="84682" y="47802"/>
                  </a:lnTo>
                  <a:lnTo>
                    <a:pt x="83198" y="45164"/>
                  </a:lnTo>
                  <a:lnTo>
                    <a:pt x="81417" y="42692"/>
                  </a:lnTo>
                  <a:lnTo>
                    <a:pt x="79373" y="40450"/>
                  </a:lnTo>
                  <a:lnTo>
                    <a:pt x="77164" y="38406"/>
                  </a:lnTo>
                  <a:lnTo>
                    <a:pt x="74690" y="36692"/>
                  </a:lnTo>
                  <a:lnTo>
                    <a:pt x="72019" y="35208"/>
                  </a:lnTo>
                  <a:lnTo>
                    <a:pt x="69183" y="34021"/>
                  </a:lnTo>
                  <a:lnTo>
                    <a:pt x="66215" y="33164"/>
                  </a:lnTo>
                  <a:lnTo>
                    <a:pt x="63116" y="32604"/>
                  </a:lnTo>
                  <a:lnTo>
                    <a:pt x="59917" y="32406"/>
                  </a:lnTo>
                  <a:close/>
                  <a:moveTo>
                    <a:pt x="63973" y="0"/>
                  </a:moveTo>
                  <a:lnTo>
                    <a:pt x="65358" y="131"/>
                  </a:lnTo>
                  <a:lnTo>
                    <a:pt x="66578" y="626"/>
                  </a:lnTo>
                  <a:lnTo>
                    <a:pt x="67633" y="1417"/>
                  </a:lnTo>
                  <a:lnTo>
                    <a:pt x="68425" y="2472"/>
                  </a:lnTo>
                  <a:lnTo>
                    <a:pt x="68920" y="3692"/>
                  </a:lnTo>
                  <a:lnTo>
                    <a:pt x="69117" y="5076"/>
                  </a:lnTo>
                  <a:lnTo>
                    <a:pt x="69183" y="12923"/>
                  </a:lnTo>
                  <a:lnTo>
                    <a:pt x="72877" y="13780"/>
                  </a:lnTo>
                  <a:lnTo>
                    <a:pt x="76471" y="14967"/>
                  </a:lnTo>
                  <a:lnTo>
                    <a:pt x="79934" y="16384"/>
                  </a:lnTo>
                  <a:lnTo>
                    <a:pt x="83198" y="18065"/>
                  </a:lnTo>
                  <a:lnTo>
                    <a:pt x="86430" y="20043"/>
                  </a:lnTo>
                  <a:lnTo>
                    <a:pt x="92003" y="14472"/>
                  </a:lnTo>
                  <a:lnTo>
                    <a:pt x="92926" y="13714"/>
                  </a:lnTo>
                  <a:lnTo>
                    <a:pt x="93915" y="13219"/>
                  </a:lnTo>
                  <a:lnTo>
                    <a:pt x="95037" y="12989"/>
                  </a:lnTo>
                  <a:lnTo>
                    <a:pt x="96125" y="12923"/>
                  </a:lnTo>
                  <a:lnTo>
                    <a:pt x="97246" y="13186"/>
                  </a:lnTo>
                  <a:lnTo>
                    <a:pt x="98235" y="13681"/>
                  </a:lnTo>
                  <a:lnTo>
                    <a:pt x="99159" y="14406"/>
                  </a:lnTo>
                  <a:lnTo>
                    <a:pt x="105292" y="20472"/>
                  </a:lnTo>
                  <a:lnTo>
                    <a:pt x="106018" y="21395"/>
                  </a:lnTo>
                  <a:lnTo>
                    <a:pt x="106512" y="22450"/>
                  </a:lnTo>
                  <a:lnTo>
                    <a:pt x="106776" y="23505"/>
                  </a:lnTo>
                  <a:lnTo>
                    <a:pt x="106776" y="24692"/>
                  </a:lnTo>
                  <a:lnTo>
                    <a:pt x="106512" y="25714"/>
                  </a:lnTo>
                  <a:lnTo>
                    <a:pt x="106018" y="26769"/>
                  </a:lnTo>
                  <a:lnTo>
                    <a:pt x="105292" y="27692"/>
                  </a:lnTo>
                  <a:lnTo>
                    <a:pt x="99719" y="33263"/>
                  </a:lnTo>
                  <a:lnTo>
                    <a:pt x="101698" y="36428"/>
                  </a:lnTo>
                  <a:lnTo>
                    <a:pt x="103446" y="39725"/>
                  </a:lnTo>
                  <a:lnTo>
                    <a:pt x="104863" y="43186"/>
                  </a:lnTo>
                  <a:lnTo>
                    <a:pt x="106018" y="46747"/>
                  </a:lnTo>
                  <a:lnTo>
                    <a:pt x="106974" y="50472"/>
                  </a:lnTo>
                  <a:lnTo>
                    <a:pt x="114822" y="50472"/>
                  </a:lnTo>
                  <a:lnTo>
                    <a:pt x="116174" y="50604"/>
                  </a:lnTo>
                  <a:lnTo>
                    <a:pt x="117394" y="51098"/>
                  </a:lnTo>
                  <a:lnTo>
                    <a:pt x="118450" y="51890"/>
                  </a:lnTo>
                  <a:lnTo>
                    <a:pt x="119274" y="52945"/>
                  </a:lnTo>
                  <a:lnTo>
                    <a:pt x="119769" y="54131"/>
                  </a:lnTo>
                  <a:lnTo>
                    <a:pt x="119934" y="55483"/>
                  </a:lnTo>
                  <a:lnTo>
                    <a:pt x="120000" y="64087"/>
                  </a:lnTo>
                  <a:lnTo>
                    <a:pt x="119835" y="65439"/>
                  </a:lnTo>
                  <a:lnTo>
                    <a:pt x="119340" y="66626"/>
                  </a:lnTo>
                  <a:lnTo>
                    <a:pt x="118516" y="67681"/>
                  </a:lnTo>
                  <a:lnTo>
                    <a:pt x="117460" y="68472"/>
                  </a:lnTo>
                  <a:lnTo>
                    <a:pt x="116306" y="68967"/>
                  </a:lnTo>
                  <a:lnTo>
                    <a:pt x="114921" y="69164"/>
                  </a:lnTo>
                  <a:lnTo>
                    <a:pt x="107007" y="69230"/>
                  </a:lnTo>
                  <a:lnTo>
                    <a:pt x="106150" y="72923"/>
                  </a:lnTo>
                  <a:lnTo>
                    <a:pt x="104995" y="76516"/>
                  </a:lnTo>
                  <a:lnTo>
                    <a:pt x="103544" y="79978"/>
                  </a:lnTo>
                  <a:lnTo>
                    <a:pt x="101896" y="83307"/>
                  </a:lnTo>
                  <a:lnTo>
                    <a:pt x="99983" y="86472"/>
                  </a:lnTo>
                  <a:lnTo>
                    <a:pt x="105523" y="91978"/>
                  </a:lnTo>
                  <a:lnTo>
                    <a:pt x="106281" y="92901"/>
                  </a:lnTo>
                  <a:lnTo>
                    <a:pt x="106776" y="93956"/>
                  </a:lnTo>
                  <a:lnTo>
                    <a:pt x="107007" y="95076"/>
                  </a:lnTo>
                  <a:lnTo>
                    <a:pt x="107007" y="96197"/>
                  </a:lnTo>
                  <a:lnTo>
                    <a:pt x="106776" y="97285"/>
                  </a:lnTo>
                  <a:lnTo>
                    <a:pt x="106281" y="98274"/>
                  </a:lnTo>
                  <a:lnTo>
                    <a:pt x="105523" y="99230"/>
                  </a:lnTo>
                  <a:lnTo>
                    <a:pt x="99554" y="105263"/>
                  </a:lnTo>
                  <a:lnTo>
                    <a:pt x="98598" y="106021"/>
                  </a:lnTo>
                  <a:lnTo>
                    <a:pt x="97576" y="106516"/>
                  </a:lnTo>
                  <a:lnTo>
                    <a:pt x="96455" y="106747"/>
                  </a:lnTo>
                  <a:lnTo>
                    <a:pt x="95333" y="106813"/>
                  </a:lnTo>
                  <a:lnTo>
                    <a:pt x="94278" y="106582"/>
                  </a:lnTo>
                  <a:lnTo>
                    <a:pt x="93223" y="106087"/>
                  </a:lnTo>
                  <a:lnTo>
                    <a:pt x="92300" y="105329"/>
                  </a:lnTo>
                  <a:lnTo>
                    <a:pt x="86727" y="99758"/>
                  </a:lnTo>
                  <a:lnTo>
                    <a:pt x="83594" y="101736"/>
                  </a:lnTo>
                  <a:lnTo>
                    <a:pt x="80296" y="103417"/>
                  </a:lnTo>
                  <a:lnTo>
                    <a:pt x="76834" y="104901"/>
                  </a:lnTo>
                  <a:lnTo>
                    <a:pt x="73272" y="106087"/>
                  </a:lnTo>
                  <a:lnTo>
                    <a:pt x="69546" y="107010"/>
                  </a:lnTo>
                  <a:lnTo>
                    <a:pt x="69546" y="114857"/>
                  </a:lnTo>
                  <a:lnTo>
                    <a:pt x="69414" y="116241"/>
                  </a:lnTo>
                  <a:lnTo>
                    <a:pt x="68920" y="117461"/>
                  </a:lnTo>
                  <a:lnTo>
                    <a:pt x="68128" y="118450"/>
                  </a:lnTo>
                  <a:lnTo>
                    <a:pt x="67073" y="119274"/>
                  </a:lnTo>
                  <a:lnTo>
                    <a:pt x="65886" y="119802"/>
                  </a:lnTo>
                  <a:lnTo>
                    <a:pt x="64534" y="119999"/>
                  </a:lnTo>
                  <a:lnTo>
                    <a:pt x="55960" y="119999"/>
                  </a:lnTo>
                  <a:lnTo>
                    <a:pt x="54575" y="119868"/>
                  </a:lnTo>
                  <a:lnTo>
                    <a:pt x="53421" y="119373"/>
                  </a:lnTo>
                  <a:lnTo>
                    <a:pt x="52366" y="118582"/>
                  </a:lnTo>
                  <a:lnTo>
                    <a:pt x="51541" y="117527"/>
                  </a:lnTo>
                  <a:lnTo>
                    <a:pt x="51046" y="116340"/>
                  </a:lnTo>
                  <a:lnTo>
                    <a:pt x="50882" y="114989"/>
                  </a:lnTo>
                  <a:lnTo>
                    <a:pt x="50816" y="107076"/>
                  </a:lnTo>
                  <a:lnTo>
                    <a:pt x="47089" y="106219"/>
                  </a:lnTo>
                  <a:lnTo>
                    <a:pt x="43528" y="105032"/>
                  </a:lnTo>
                  <a:lnTo>
                    <a:pt x="40065" y="103615"/>
                  </a:lnTo>
                  <a:lnTo>
                    <a:pt x="36702" y="101934"/>
                  </a:lnTo>
                  <a:lnTo>
                    <a:pt x="33569" y="99956"/>
                  </a:lnTo>
                  <a:lnTo>
                    <a:pt x="27996" y="105527"/>
                  </a:lnTo>
                  <a:lnTo>
                    <a:pt x="27073" y="106252"/>
                  </a:lnTo>
                  <a:lnTo>
                    <a:pt x="26018" y="106813"/>
                  </a:lnTo>
                  <a:lnTo>
                    <a:pt x="24962" y="107076"/>
                  </a:lnTo>
                  <a:lnTo>
                    <a:pt x="23775" y="107076"/>
                  </a:lnTo>
                  <a:lnTo>
                    <a:pt x="22753" y="106813"/>
                  </a:lnTo>
                  <a:lnTo>
                    <a:pt x="21698" y="106318"/>
                  </a:lnTo>
                  <a:lnTo>
                    <a:pt x="20774" y="105593"/>
                  </a:lnTo>
                  <a:lnTo>
                    <a:pt x="14707" y="99593"/>
                  </a:lnTo>
                  <a:lnTo>
                    <a:pt x="13948" y="98670"/>
                  </a:lnTo>
                  <a:lnTo>
                    <a:pt x="13454" y="97615"/>
                  </a:lnTo>
                  <a:lnTo>
                    <a:pt x="13223" y="96494"/>
                  </a:lnTo>
                  <a:lnTo>
                    <a:pt x="13223" y="95373"/>
                  </a:lnTo>
                  <a:lnTo>
                    <a:pt x="13454" y="94318"/>
                  </a:lnTo>
                  <a:lnTo>
                    <a:pt x="13882" y="93263"/>
                  </a:lnTo>
                  <a:lnTo>
                    <a:pt x="14641" y="92340"/>
                  </a:lnTo>
                  <a:lnTo>
                    <a:pt x="20214" y="86769"/>
                  </a:lnTo>
                  <a:lnTo>
                    <a:pt x="18301" y="83637"/>
                  </a:lnTo>
                  <a:lnTo>
                    <a:pt x="16553" y="80340"/>
                  </a:lnTo>
                  <a:lnTo>
                    <a:pt x="15070" y="76879"/>
                  </a:lnTo>
                  <a:lnTo>
                    <a:pt x="13882" y="73285"/>
                  </a:lnTo>
                  <a:lnTo>
                    <a:pt x="13025" y="69593"/>
                  </a:lnTo>
                  <a:lnTo>
                    <a:pt x="5111" y="69593"/>
                  </a:lnTo>
                  <a:lnTo>
                    <a:pt x="3759" y="69395"/>
                  </a:lnTo>
                  <a:lnTo>
                    <a:pt x="2506" y="68901"/>
                  </a:lnTo>
                  <a:lnTo>
                    <a:pt x="1516" y="68109"/>
                  </a:lnTo>
                  <a:lnTo>
                    <a:pt x="725" y="67120"/>
                  </a:lnTo>
                  <a:lnTo>
                    <a:pt x="164" y="65868"/>
                  </a:lnTo>
                  <a:lnTo>
                    <a:pt x="32" y="64516"/>
                  </a:lnTo>
                  <a:lnTo>
                    <a:pt x="0" y="55978"/>
                  </a:lnTo>
                  <a:lnTo>
                    <a:pt x="164" y="54626"/>
                  </a:lnTo>
                  <a:lnTo>
                    <a:pt x="659" y="53439"/>
                  </a:lnTo>
                  <a:lnTo>
                    <a:pt x="1417" y="52384"/>
                  </a:lnTo>
                  <a:lnTo>
                    <a:pt x="2473" y="51593"/>
                  </a:lnTo>
                  <a:lnTo>
                    <a:pt x="3693" y="51032"/>
                  </a:lnTo>
                  <a:lnTo>
                    <a:pt x="5045" y="50835"/>
                  </a:lnTo>
                  <a:lnTo>
                    <a:pt x="12893" y="50835"/>
                  </a:lnTo>
                  <a:lnTo>
                    <a:pt x="13784" y="47142"/>
                  </a:lnTo>
                  <a:lnTo>
                    <a:pt x="14938" y="43549"/>
                  </a:lnTo>
                  <a:lnTo>
                    <a:pt x="16356" y="40087"/>
                  </a:lnTo>
                  <a:lnTo>
                    <a:pt x="18103" y="36725"/>
                  </a:lnTo>
                  <a:lnTo>
                    <a:pt x="20016" y="33593"/>
                  </a:lnTo>
                  <a:lnTo>
                    <a:pt x="14443" y="28021"/>
                  </a:lnTo>
                  <a:lnTo>
                    <a:pt x="13718" y="27098"/>
                  </a:lnTo>
                  <a:lnTo>
                    <a:pt x="13223" y="26043"/>
                  </a:lnTo>
                  <a:lnTo>
                    <a:pt x="12959" y="24923"/>
                  </a:lnTo>
                  <a:lnTo>
                    <a:pt x="12959" y="23802"/>
                  </a:lnTo>
                  <a:lnTo>
                    <a:pt x="13223" y="22747"/>
                  </a:lnTo>
                  <a:lnTo>
                    <a:pt x="13652" y="21692"/>
                  </a:lnTo>
                  <a:lnTo>
                    <a:pt x="14377" y="20769"/>
                  </a:lnTo>
                  <a:lnTo>
                    <a:pt x="20445" y="14703"/>
                  </a:lnTo>
                  <a:lnTo>
                    <a:pt x="21368" y="13978"/>
                  </a:lnTo>
                  <a:lnTo>
                    <a:pt x="22357" y="13483"/>
                  </a:lnTo>
                  <a:lnTo>
                    <a:pt x="23478" y="13219"/>
                  </a:lnTo>
                  <a:lnTo>
                    <a:pt x="24600" y="13219"/>
                  </a:lnTo>
                  <a:lnTo>
                    <a:pt x="25721" y="13417"/>
                  </a:lnTo>
                  <a:lnTo>
                    <a:pt x="26710" y="13912"/>
                  </a:lnTo>
                  <a:lnTo>
                    <a:pt x="27633" y="14670"/>
                  </a:lnTo>
                  <a:lnTo>
                    <a:pt x="33206" y="20208"/>
                  </a:lnTo>
                  <a:lnTo>
                    <a:pt x="36339" y="18230"/>
                  </a:lnTo>
                  <a:lnTo>
                    <a:pt x="39670" y="16582"/>
                  </a:lnTo>
                  <a:lnTo>
                    <a:pt x="43132" y="15098"/>
                  </a:lnTo>
                  <a:lnTo>
                    <a:pt x="46727" y="13912"/>
                  </a:lnTo>
                  <a:lnTo>
                    <a:pt x="50453" y="12989"/>
                  </a:lnTo>
                  <a:lnTo>
                    <a:pt x="50387" y="5142"/>
                  </a:lnTo>
                  <a:lnTo>
                    <a:pt x="50552" y="3758"/>
                  </a:lnTo>
                  <a:lnTo>
                    <a:pt x="51046" y="2538"/>
                  </a:lnTo>
                  <a:lnTo>
                    <a:pt x="51871" y="1549"/>
                  </a:lnTo>
                  <a:lnTo>
                    <a:pt x="52860" y="725"/>
                  </a:lnTo>
                  <a:lnTo>
                    <a:pt x="54080" y="197"/>
                  </a:lnTo>
                  <a:lnTo>
                    <a:pt x="55465" y="0"/>
                  </a:lnTo>
                  <a:lnTo>
                    <a:pt x="6397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446" name="Google Shape;446;p38"/>
          <p:cNvGrpSpPr/>
          <p:nvPr/>
        </p:nvGrpSpPr>
        <p:grpSpPr>
          <a:xfrm>
            <a:off x="2162646" y="3346595"/>
            <a:ext cx="511030" cy="474167"/>
            <a:chOff x="1901825" y="3711575"/>
            <a:chExt cx="1666763" cy="1677875"/>
          </a:xfrm>
        </p:grpSpPr>
        <p:sp>
          <p:nvSpPr>
            <p:cNvPr id="447" name="Google Shape;447;p38"/>
            <p:cNvSpPr/>
            <p:nvPr/>
          </p:nvSpPr>
          <p:spPr>
            <a:xfrm>
              <a:off x="1901825" y="3711575"/>
              <a:ext cx="833400" cy="833400"/>
            </a:xfrm>
            <a:custGeom>
              <a:rect b="b" l="l" r="r" t="t"/>
              <a:pathLst>
                <a:path extrusionOk="0" h="120000" w="12000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48" name="Google Shape;448;p38"/>
            <p:cNvSpPr/>
            <p:nvPr/>
          </p:nvSpPr>
          <p:spPr>
            <a:xfrm>
              <a:off x="2749550" y="4560888"/>
              <a:ext cx="749400" cy="749400"/>
            </a:xfrm>
            <a:custGeom>
              <a:rect b="b" l="l" r="r" t="t"/>
              <a:pathLst>
                <a:path extrusionOk="0" h="120000" w="12000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49" name="Google Shape;449;p38"/>
            <p:cNvSpPr/>
            <p:nvPr/>
          </p:nvSpPr>
          <p:spPr>
            <a:xfrm>
              <a:off x="1906588" y="3727450"/>
              <a:ext cx="1662000" cy="1662000"/>
            </a:xfrm>
            <a:custGeom>
              <a:rect b="b" l="l" r="r" t="t"/>
              <a:pathLst>
                <a:path extrusionOk="0" h="120000" w="12000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450" name="Google Shape;450;p38"/>
          <p:cNvGrpSpPr/>
          <p:nvPr/>
        </p:nvGrpSpPr>
        <p:grpSpPr>
          <a:xfrm>
            <a:off x="6436419" y="3316764"/>
            <a:ext cx="516016" cy="533819"/>
            <a:chOff x="5551488" y="3105150"/>
            <a:chExt cx="2430600" cy="2862300"/>
          </a:xfrm>
        </p:grpSpPr>
        <p:sp>
          <p:nvSpPr>
            <p:cNvPr id="451" name="Google Shape;451;p38"/>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452" name="Google Shape;452;p38"/>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39"/>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Model</a:t>
            </a:r>
            <a:r>
              <a:rPr lang="en-GB">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Tests</a:t>
            </a:r>
            <a:endParaRPr b="1">
              <a:latin typeface="Trebuchet MS"/>
              <a:ea typeface="Trebuchet MS"/>
              <a:cs typeface="Trebuchet MS"/>
              <a:sym typeface="Trebuchet MS"/>
            </a:endParaRPr>
          </a:p>
        </p:txBody>
      </p:sp>
      <p:sp>
        <p:nvSpPr>
          <p:cNvPr id="458" name="Google Shape;458;p39"/>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59" name="Google Shape;459;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666666"/>
              </a:buClr>
              <a:buSzPts val="2400"/>
              <a:buFont typeface="Trebuchet MS"/>
              <a:buAutoNum type="arabicPeriod"/>
            </a:pPr>
            <a:r>
              <a:rPr lang="en-GB" sz="2400">
                <a:solidFill>
                  <a:srgbClr val="666666"/>
                </a:solidFill>
                <a:latin typeface="Trebuchet MS"/>
                <a:ea typeface="Trebuchet MS"/>
                <a:cs typeface="Trebuchet MS"/>
                <a:sym typeface="Trebuchet MS"/>
              </a:rPr>
              <a:t>Check for stationarity (Dickey-Fuller Test)</a:t>
            </a:r>
            <a:endParaRPr sz="2400">
              <a:solidFill>
                <a:srgbClr val="666666"/>
              </a:solidFill>
              <a:latin typeface="Trebuchet MS"/>
              <a:ea typeface="Trebuchet MS"/>
              <a:cs typeface="Trebuchet MS"/>
              <a:sym typeface="Trebuchet MS"/>
            </a:endParaRPr>
          </a:p>
          <a:p>
            <a:pPr indent="0" lvl="0" marL="457200" rtl="0" algn="l">
              <a:lnSpc>
                <a:spcPct val="100000"/>
              </a:lnSpc>
              <a:spcBef>
                <a:spcPts val="0"/>
              </a:spcBef>
              <a:spcAft>
                <a:spcPts val="0"/>
              </a:spcAft>
              <a:buClr>
                <a:schemeClr val="dk1"/>
              </a:buClr>
              <a:buSzPts val="1100"/>
              <a:buFont typeface="Arial"/>
              <a:buNone/>
            </a:pPr>
            <a:r>
              <a:t/>
            </a:r>
            <a:endParaRPr sz="2400">
              <a:solidFill>
                <a:srgbClr val="666666"/>
              </a:solidFill>
              <a:latin typeface="Trebuchet MS"/>
              <a:ea typeface="Trebuchet MS"/>
              <a:cs typeface="Trebuchet MS"/>
              <a:sym typeface="Trebuchet MS"/>
            </a:endParaRPr>
          </a:p>
          <a:p>
            <a:pPr indent="-381000" lvl="0" marL="457200" rtl="0" algn="l">
              <a:lnSpc>
                <a:spcPct val="100000"/>
              </a:lnSpc>
              <a:spcBef>
                <a:spcPts val="0"/>
              </a:spcBef>
              <a:spcAft>
                <a:spcPts val="0"/>
              </a:spcAft>
              <a:buClr>
                <a:srgbClr val="666666"/>
              </a:buClr>
              <a:buSzPts val="2400"/>
              <a:buFont typeface="Trebuchet MS"/>
              <a:buAutoNum type="arabicPeriod"/>
            </a:pPr>
            <a:r>
              <a:rPr lang="en-GB" sz="2400">
                <a:solidFill>
                  <a:srgbClr val="666666"/>
                </a:solidFill>
                <a:latin typeface="Trebuchet MS"/>
                <a:ea typeface="Trebuchet MS"/>
                <a:cs typeface="Trebuchet MS"/>
                <a:sym typeface="Trebuchet MS"/>
              </a:rPr>
              <a:t>Evaluate autocorrelation and partial autocorrelation</a:t>
            </a:r>
            <a:endParaRPr sz="2400">
              <a:solidFill>
                <a:srgbClr val="666666"/>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sz="2400">
              <a:solidFill>
                <a:srgbClr val="666666"/>
              </a:solidFill>
              <a:latin typeface="Trebuchet MS"/>
              <a:ea typeface="Trebuchet MS"/>
              <a:cs typeface="Trebuchet MS"/>
              <a:sym typeface="Trebuchet MS"/>
            </a:endParaRPr>
          </a:p>
          <a:p>
            <a:pPr indent="-381000" lvl="0" marL="457200" rtl="0" algn="l">
              <a:lnSpc>
                <a:spcPct val="100000"/>
              </a:lnSpc>
              <a:spcBef>
                <a:spcPts val="0"/>
              </a:spcBef>
              <a:spcAft>
                <a:spcPts val="0"/>
              </a:spcAft>
              <a:buClr>
                <a:srgbClr val="666666"/>
              </a:buClr>
              <a:buSzPts val="2400"/>
              <a:buFont typeface="Trebuchet MS"/>
              <a:buAutoNum type="arabicPeriod"/>
            </a:pPr>
            <a:r>
              <a:rPr lang="en-GB" sz="2400">
                <a:solidFill>
                  <a:srgbClr val="666666"/>
                </a:solidFill>
                <a:latin typeface="Trebuchet MS"/>
                <a:ea typeface="Trebuchet MS"/>
                <a:cs typeface="Trebuchet MS"/>
                <a:sym typeface="Trebuchet MS"/>
              </a:rPr>
              <a:t>Evaluate common sense baseline (previous hours true value)</a:t>
            </a:r>
            <a:endParaRPr sz="2400">
              <a:solidFill>
                <a:srgbClr val="666666"/>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40"/>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Success</a:t>
            </a:r>
            <a:r>
              <a:rPr lang="en-GB">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Metrics</a:t>
            </a:r>
            <a:endParaRPr b="1">
              <a:latin typeface="Trebuchet MS"/>
              <a:ea typeface="Trebuchet MS"/>
              <a:cs typeface="Trebuchet MS"/>
              <a:sym typeface="Trebuchet MS"/>
            </a:endParaRPr>
          </a:p>
        </p:txBody>
      </p:sp>
      <p:sp>
        <p:nvSpPr>
          <p:cNvPr id="465" name="Google Shape;465;p40"/>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466" name="Google Shape;46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666666"/>
              </a:buClr>
              <a:buSzPts val="2400"/>
              <a:buFont typeface="Trebuchet MS"/>
              <a:buAutoNum type="arabicPeriod"/>
            </a:pPr>
            <a:r>
              <a:rPr lang="en-GB" sz="2400">
                <a:solidFill>
                  <a:srgbClr val="666666"/>
                </a:solidFill>
                <a:latin typeface="Trebuchet MS"/>
                <a:ea typeface="Trebuchet MS"/>
                <a:cs typeface="Trebuchet MS"/>
                <a:sym typeface="Trebuchet MS"/>
              </a:rPr>
              <a:t>Improvement on common sense baseline</a:t>
            </a:r>
            <a:endParaRPr sz="2400">
              <a:solidFill>
                <a:srgbClr val="666666"/>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sz="2400">
              <a:solidFill>
                <a:srgbClr val="666666"/>
              </a:solidFill>
              <a:latin typeface="Trebuchet MS"/>
              <a:ea typeface="Trebuchet MS"/>
              <a:cs typeface="Trebuchet MS"/>
              <a:sym typeface="Trebuchet MS"/>
            </a:endParaRPr>
          </a:p>
          <a:p>
            <a:pPr indent="-381000" lvl="0" marL="457200" rtl="0" algn="l">
              <a:lnSpc>
                <a:spcPct val="100000"/>
              </a:lnSpc>
              <a:spcBef>
                <a:spcPts val="0"/>
              </a:spcBef>
              <a:spcAft>
                <a:spcPts val="0"/>
              </a:spcAft>
              <a:buClr>
                <a:srgbClr val="666666"/>
              </a:buClr>
              <a:buSzPts val="2400"/>
              <a:buFont typeface="Trebuchet MS"/>
              <a:buAutoNum type="arabicPeriod"/>
            </a:pPr>
            <a:r>
              <a:rPr lang="en-GB" sz="2400">
                <a:solidFill>
                  <a:srgbClr val="666666"/>
                </a:solidFill>
                <a:latin typeface="Trebuchet MS"/>
                <a:ea typeface="Trebuchet MS"/>
                <a:cs typeface="Trebuchet MS"/>
                <a:sym typeface="Trebuchet MS"/>
              </a:rPr>
              <a:t>Mean Absolute Error</a:t>
            </a:r>
            <a:endParaRPr sz="2400">
              <a:solidFill>
                <a:srgbClr val="666666"/>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sz="2400">
              <a:solidFill>
                <a:srgbClr val="666666"/>
              </a:solidFill>
              <a:latin typeface="Trebuchet MS"/>
              <a:ea typeface="Trebuchet MS"/>
              <a:cs typeface="Trebuchet MS"/>
              <a:sym typeface="Trebuchet MS"/>
            </a:endParaRPr>
          </a:p>
          <a:p>
            <a:pPr indent="-381000" lvl="0" marL="457200" rtl="0" algn="l">
              <a:lnSpc>
                <a:spcPct val="100000"/>
              </a:lnSpc>
              <a:spcBef>
                <a:spcPts val="0"/>
              </a:spcBef>
              <a:spcAft>
                <a:spcPts val="0"/>
              </a:spcAft>
              <a:buClr>
                <a:srgbClr val="666666"/>
              </a:buClr>
              <a:buSzPts val="2400"/>
              <a:buFont typeface="Trebuchet MS"/>
              <a:buAutoNum type="arabicPeriod"/>
            </a:pPr>
            <a:r>
              <a:rPr lang="en-GB" sz="2400">
                <a:solidFill>
                  <a:srgbClr val="666666"/>
                </a:solidFill>
                <a:latin typeface="Trebuchet MS"/>
                <a:ea typeface="Trebuchet MS"/>
                <a:cs typeface="Trebuchet MS"/>
                <a:sym typeface="Trebuchet MS"/>
              </a:rPr>
              <a:t>R-squared score</a:t>
            </a:r>
            <a:endParaRPr sz="2400">
              <a:solidFill>
                <a:srgbClr val="666666"/>
              </a:solidFill>
              <a:latin typeface="Trebuchet MS"/>
              <a:ea typeface="Trebuchet MS"/>
              <a:cs typeface="Trebuchet MS"/>
              <a:sym typeface="Trebuchet MS"/>
            </a:endParaRPr>
          </a:p>
          <a:p>
            <a:pPr indent="0" lvl="0" marL="457200" rtl="0" algn="l">
              <a:lnSpc>
                <a:spcPct val="100000"/>
              </a:lnSpc>
              <a:spcBef>
                <a:spcPts val="0"/>
              </a:spcBef>
              <a:spcAft>
                <a:spcPts val="0"/>
              </a:spcAft>
              <a:buNone/>
            </a:pPr>
            <a:r>
              <a:t/>
            </a:r>
            <a:endParaRPr sz="2400">
              <a:solidFill>
                <a:srgbClr val="666666"/>
              </a:solidFill>
              <a:latin typeface="Trebuchet MS"/>
              <a:ea typeface="Trebuchet MS"/>
              <a:cs typeface="Trebuchet MS"/>
              <a:sym typeface="Trebuchet MS"/>
            </a:endParaRPr>
          </a:p>
          <a:p>
            <a:pPr indent="-381000" lvl="0" marL="457200" rtl="0" algn="l">
              <a:lnSpc>
                <a:spcPct val="100000"/>
              </a:lnSpc>
              <a:spcBef>
                <a:spcPts val="0"/>
              </a:spcBef>
              <a:spcAft>
                <a:spcPts val="0"/>
              </a:spcAft>
              <a:buClr>
                <a:srgbClr val="666666"/>
              </a:buClr>
              <a:buSzPts val="2400"/>
              <a:buFont typeface="Trebuchet MS"/>
              <a:buAutoNum type="arabicPeriod"/>
            </a:pPr>
            <a:r>
              <a:rPr lang="en-GB" sz="2400">
                <a:solidFill>
                  <a:srgbClr val="666666"/>
                </a:solidFill>
                <a:latin typeface="Trebuchet MS"/>
                <a:ea typeface="Trebuchet MS"/>
                <a:cs typeface="Trebuchet MS"/>
                <a:sym typeface="Trebuchet MS"/>
              </a:rPr>
              <a:t>Residuals, residuals, residuals!</a:t>
            </a:r>
            <a:endParaRPr sz="2400">
              <a:solidFill>
                <a:srgbClr val="666666"/>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p41"/>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41"/>
          <p:cNvSpPr txBox="1"/>
          <p:nvPr/>
        </p:nvSpPr>
        <p:spPr>
          <a:xfrm>
            <a:off x="871350" y="2060975"/>
            <a:ext cx="7401300" cy="23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Trebuchet MS"/>
                <a:ea typeface="Trebuchet MS"/>
                <a:cs typeface="Trebuchet MS"/>
                <a:sym typeface="Trebuchet MS"/>
              </a:rPr>
              <a:t>Seasonal AutoRegressive Moving Average Model</a:t>
            </a:r>
            <a:endParaRPr sz="2400">
              <a:solidFill>
                <a:srgbClr val="FFFFFF"/>
              </a:solidFill>
              <a:latin typeface="Trebuchet MS"/>
              <a:ea typeface="Trebuchet MS"/>
              <a:cs typeface="Trebuchet MS"/>
              <a:sym typeface="Trebuchet MS"/>
            </a:endParaRPr>
          </a:p>
          <a:p>
            <a:pPr indent="0" lvl="0" marL="0" rtl="0" algn="ctr">
              <a:spcBef>
                <a:spcPts val="0"/>
              </a:spcBef>
              <a:spcAft>
                <a:spcPts val="0"/>
              </a:spcAft>
              <a:buNone/>
            </a:pPr>
            <a:r>
              <a:t/>
            </a:r>
            <a:endParaRPr sz="24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GB" sz="2400">
                <a:solidFill>
                  <a:srgbClr val="FFFFFF"/>
                </a:solidFill>
                <a:latin typeface="Trebuchet MS"/>
                <a:ea typeface="Trebuchet MS"/>
                <a:cs typeface="Trebuchet MS"/>
                <a:sym typeface="Trebuchet MS"/>
              </a:rPr>
              <a:t>StatsModels Library</a:t>
            </a:r>
            <a:endParaRPr sz="2400">
              <a:solidFill>
                <a:srgbClr val="FFFFFF"/>
              </a:solidFill>
              <a:latin typeface="Trebuchet MS"/>
              <a:ea typeface="Trebuchet MS"/>
              <a:cs typeface="Trebuchet MS"/>
              <a:sym typeface="Trebuchet MS"/>
            </a:endParaRPr>
          </a:p>
          <a:p>
            <a:pPr indent="0" lvl="0" marL="0" rtl="0" algn="ctr">
              <a:spcBef>
                <a:spcPts val="0"/>
              </a:spcBef>
              <a:spcAft>
                <a:spcPts val="0"/>
              </a:spcAft>
              <a:buNone/>
            </a:pPr>
            <a:r>
              <a:t/>
            </a:r>
            <a:endParaRPr sz="2400">
              <a:solidFill>
                <a:srgbClr val="FFFFFF"/>
              </a:solidFill>
              <a:latin typeface="Trebuchet MS"/>
              <a:ea typeface="Trebuchet MS"/>
              <a:cs typeface="Trebuchet MS"/>
              <a:sym typeface="Trebuchet MS"/>
            </a:endParaRPr>
          </a:p>
          <a:p>
            <a:pPr indent="0" lvl="0" marL="0" rtl="0" algn="ctr">
              <a:spcBef>
                <a:spcPts val="0"/>
              </a:spcBef>
              <a:spcAft>
                <a:spcPts val="0"/>
              </a:spcAft>
              <a:buNone/>
            </a:pPr>
            <a:r>
              <a:rPr lang="en-GB" sz="2400">
                <a:solidFill>
                  <a:srgbClr val="FFFFFF"/>
                </a:solidFill>
                <a:latin typeface="Trebuchet MS"/>
                <a:ea typeface="Trebuchet MS"/>
                <a:cs typeface="Trebuchet MS"/>
                <a:sym typeface="Trebuchet MS"/>
              </a:rPr>
              <a:t>statsmodels.tsa.statespace.sarimax.SARIMAX</a:t>
            </a:r>
            <a:endParaRPr sz="2400">
              <a:solidFill>
                <a:srgbClr val="FFFFFF"/>
              </a:solidFill>
              <a:latin typeface="Trebuchet MS"/>
              <a:ea typeface="Trebuchet MS"/>
              <a:cs typeface="Trebuchet MS"/>
              <a:sym typeface="Trebuchet MS"/>
            </a:endParaRPr>
          </a:p>
          <a:p>
            <a:pPr indent="0" lvl="0" marL="0" rtl="0" algn="ctr">
              <a:spcBef>
                <a:spcPts val="0"/>
              </a:spcBef>
              <a:spcAft>
                <a:spcPts val="0"/>
              </a:spcAft>
              <a:buNone/>
            </a:pPr>
            <a:r>
              <a:t/>
            </a:r>
            <a:endParaRPr sz="1800">
              <a:solidFill>
                <a:srgbClr val="FFFFFF"/>
              </a:solidFill>
              <a:latin typeface="Trebuchet MS"/>
              <a:ea typeface="Trebuchet MS"/>
              <a:cs typeface="Trebuchet MS"/>
              <a:sym typeface="Trebuchet MS"/>
            </a:endParaRPr>
          </a:p>
        </p:txBody>
      </p:sp>
      <p:sp>
        <p:nvSpPr>
          <p:cNvPr id="473" name="Google Shape;473;p41"/>
          <p:cNvSpPr txBox="1"/>
          <p:nvPr/>
        </p:nvSpPr>
        <p:spPr>
          <a:xfrm>
            <a:off x="1759200" y="1305275"/>
            <a:ext cx="5625600" cy="75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Trebuchet MS"/>
                <a:ea typeface="Trebuchet MS"/>
                <a:cs typeface="Trebuchet MS"/>
                <a:sym typeface="Trebuchet MS"/>
              </a:rPr>
              <a:t>MODELLING TIME</a:t>
            </a:r>
            <a:endParaRPr b="1" sz="3600">
              <a:solidFill>
                <a:srgbClr val="FFFFFF"/>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42"/>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Model Report</a:t>
            </a:r>
            <a:r>
              <a:rPr lang="en-GB">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Recreational Traffic</a:t>
            </a:r>
            <a:endParaRPr b="1">
              <a:latin typeface="Trebuchet MS"/>
              <a:ea typeface="Trebuchet MS"/>
              <a:cs typeface="Trebuchet MS"/>
              <a:sym typeface="Trebuchet MS"/>
            </a:endParaRPr>
          </a:p>
          <a:p>
            <a:pPr indent="0" lvl="0" marL="0" rtl="0" algn="l">
              <a:spcBef>
                <a:spcPts val="0"/>
              </a:spcBef>
              <a:spcAft>
                <a:spcPts val="0"/>
              </a:spcAft>
              <a:buNone/>
            </a:pPr>
            <a:r>
              <a:t/>
            </a:r>
            <a:endParaRPr>
              <a:solidFill>
                <a:srgbClr val="666666"/>
              </a:solidFill>
              <a:latin typeface="Trebuchet MS"/>
              <a:ea typeface="Trebuchet MS"/>
              <a:cs typeface="Trebuchet MS"/>
              <a:sym typeface="Trebuchet MS"/>
            </a:endParaRPr>
          </a:p>
        </p:txBody>
      </p:sp>
      <p:sp>
        <p:nvSpPr>
          <p:cNvPr id="479" name="Google Shape;479;p42"/>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80" name="Google Shape;480;p42"/>
          <p:cNvPicPr preferRelativeResize="0"/>
          <p:nvPr/>
        </p:nvPicPr>
        <p:blipFill>
          <a:blip r:embed="rId3">
            <a:alphaModFix/>
          </a:blip>
          <a:stretch>
            <a:fillRect/>
          </a:stretch>
        </p:blipFill>
        <p:spPr>
          <a:xfrm>
            <a:off x="651425" y="1165800"/>
            <a:ext cx="8098475" cy="3441532"/>
          </a:xfrm>
          <a:prstGeom prst="rect">
            <a:avLst/>
          </a:prstGeom>
          <a:noFill/>
          <a:ln>
            <a:noFill/>
          </a:ln>
        </p:spPr>
      </p:pic>
      <p:sp>
        <p:nvSpPr>
          <p:cNvPr id="481" name="Google Shape;481;p42"/>
          <p:cNvSpPr txBox="1"/>
          <p:nvPr/>
        </p:nvSpPr>
        <p:spPr>
          <a:xfrm>
            <a:off x="1640675" y="1165800"/>
            <a:ext cx="1090200" cy="7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000000"/>
                </a:solidFill>
                <a:highlight>
                  <a:srgbClr val="FFFFFF"/>
                </a:highlight>
              </a:rPr>
              <a:t>Baseline_test</a:t>
            </a:r>
            <a:endParaRPr sz="1050">
              <a:solidFill>
                <a:srgbClr val="000000"/>
              </a:solidFill>
              <a:highlight>
                <a:srgbClr val="FFFFFF"/>
              </a:highlight>
            </a:endParaRPr>
          </a:p>
          <a:p>
            <a:pPr indent="0" lvl="0" marL="0" rtl="0" algn="l">
              <a:spcBef>
                <a:spcPts val="0"/>
              </a:spcBef>
              <a:spcAft>
                <a:spcPts val="0"/>
              </a:spcAft>
              <a:buNone/>
            </a:pPr>
            <a:r>
              <a:rPr lang="en-GB" sz="1050">
                <a:solidFill>
                  <a:srgbClr val="000000"/>
                </a:solidFill>
                <a:highlight>
                  <a:srgbClr val="FFFFFF"/>
                </a:highlight>
              </a:rPr>
              <a:t>1</a:t>
            </a:r>
            <a:r>
              <a:rPr lang="en-GB" sz="1050">
                <a:highlight>
                  <a:srgbClr val="FFFFFF"/>
                </a:highlight>
              </a:rPr>
              <a:t>47.24</a:t>
            </a:r>
            <a:endParaRPr sz="1050">
              <a:solidFill>
                <a:srgbClr val="000000"/>
              </a:solidFill>
              <a:highlight>
                <a:srgbClr val="FFFFFF"/>
              </a:highlight>
            </a:endParaRPr>
          </a:p>
          <a:p>
            <a:pPr indent="0" lvl="0" marL="0" rtl="0" algn="l">
              <a:spcBef>
                <a:spcPts val="0"/>
              </a:spcBef>
              <a:spcAft>
                <a:spcPts val="0"/>
              </a:spcAft>
              <a:buNone/>
            </a:pPr>
            <a:r>
              <a:rPr lang="en-GB" sz="1050">
                <a:highlight>
                  <a:srgbClr val="FFFFFF"/>
                </a:highlight>
              </a:rPr>
              <a:t>9,28</a:t>
            </a:r>
            <a:endParaRPr sz="1050">
              <a:solidFill>
                <a:srgbClr val="000000"/>
              </a:solidFill>
              <a:highlight>
                <a:srgbClr val="FFFFFF"/>
              </a:highlight>
            </a:endParaRPr>
          </a:p>
          <a:p>
            <a:pPr indent="0" lvl="0" marL="0" rtl="0" algn="l">
              <a:lnSpc>
                <a:spcPct val="115000"/>
              </a:lnSpc>
              <a:spcBef>
                <a:spcPts val="0"/>
              </a:spcBef>
              <a:spcAft>
                <a:spcPts val="0"/>
              </a:spcAft>
              <a:buClr>
                <a:srgbClr val="000000"/>
              </a:buClr>
              <a:buSzPts val="1100"/>
              <a:buFont typeface="Arial"/>
              <a:buNone/>
            </a:pPr>
            <a:r>
              <a:rPr lang="en-GB" sz="1050">
                <a:solidFill>
                  <a:srgbClr val="000000"/>
                </a:solidFill>
                <a:highlight>
                  <a:srgbClr val="FFFFFF"/>
                </a:highlight>
              </a:rPr>
              <a:t>0.0</a:t>
            </a:r>
            <a:r>
              <a:rPr lang="en-GB" sz="1050">
                <a:highlight>
                  <a:srgbClr val="FFFFFF"/>
                </a:highlight>
              </a:rPr>
              <a:t>1</a:t>
            </a:r>
            <a:endParaRPr sz="1050">
              <a:solidFill>
                <a:srgbClr val="000000"/>
              </a:solidFill>
              <a:highlight>
                <a:srgbClr val="FFFFFF"/>
              </a:highlight>
            </a:endParaRPr>
          </a:p>
          <a:p>
            <a:pPr indent="0" lvl="0" marL="0" rtl="0" algn="l">
              <a:spcBef>
                <a:spcPts val="0"/>
              </a:spcBef>
              <a:spcAft>
                <a:spcPts val="0"/>
              </a:spcAft>
              <a:buNone/>
            </a:pPr>
            <a:r>
              <a:t/>
            </a:r>
            <a:endParaRPr>
              <a:latin typeface="Chivo"/>
              <a:ea typeface="Chivo"/>
              <a:cs typeface="Chivo"/>
              <a:sym typeface="Chiv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16"/>
          <p:cNvSpPr/>
          <p:nvPr/>
        </p:nvSpPr>
        <p:spPr>
          <a:xfrm>
            <a:off x="0" y="0"/>
            <a:ext cx="9144000" cy="5143500"/>
          </a:xfrm>
          <a:prstGeom prst="rect">
            <a:avLst/>
          </a:prstGeom>
          <a:solidFill>
            <a:srgbClr val="566579">
              <a:alpha val="84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6"/>
          <p:cNvSpPr/>
          <p:nvPr/>
        </p:nvSpPr>
        <p:spPr>
          <a:xfrm>
            <a:off x="964400" y="75"/>
            <a:ext cx="10227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6"/>
          <p:cNvCxnSpPr/>
          <p:nvPr/>
        </p:nvCxnSpPr>
        <p:spPr>
          <a:xfrm>
            <a:off x="1470725" y="1066907"/>
            <a:ext cx="0" cy="416400"/>
          </a:xfrm>
          <a:prstGeom prst="straightConnector1">
            <a:avLst/>
          </a:prstGeom>
          <a:noFill/>
          <a:ln cap="flat" cmpd="sng" w="9525">
            <a:solidFill>
              <a:srgbClr val="D9D9D9"/>
            </a:solidFill>
            <a:prstDash val="solid"/>
            <a:round/>
            <a:headEnd len="med" w="med" type="none"/>
            <a:tailEnd len="med" w="med" type="none"/>
          </a:ln>
        </p:spPr>
      </p:cxnSp>
      <p:cxnSp>
        <p:nvCxnSpPr>
          <p:cNvPr id="135" name="Google Shape;135;p16"/>
          <p:cNvCxnSpPr/>
          <p:nvPr/>
        </p:nvCxnSpPr>
        <p:spPr>
          <a:xfrm>
            <a:off x="1470725" y="1936332"/>
            <a:ext cx="0" cy="416400"/>
          </a:xfrm>
          <a:prstGeom prst="straightConnector1">
            <a:avLst/>
          </a:prstGeom>
          <a:noFill/>
          <a:ln cap="flat" cmpd="sng" w="9525">
            <a:solidFill>
              <a:srgbClr val="D9D9D9"/>
            </a:solidFill>
            <a:prstDash val="solid"/>
            <a:round/>
            <a:headEnd len="med" w="med" type="none"/>
            <a:tailEnd len="med" w="med" type="none"/>
          </a:ln>
        </p:spPr>
      </p:cxnSp>
      <p:cxnSp>
        <p:nvCxnSpPr>
          <p:cNvPr id="136" name="Google Shape;136;p16"/>
          <p:cNvCxnSpPr/>
          <p:nvPr/>
        </p:nvCxnSpPr>
        <p:spPr>
          <a:xfrm>
            <a:off x="1470725" y="2776532"/>
            <a:ext cx="0" cy="416400"/>
          </a:xfrm>
          <a:prstGeom prst="straightConnector1">
            <a:avLst/>
          </a:prstGeom>
          <a:noFill/>
          <a:ln cap="flat" cmpd="sng" w="9525">
            <a:solidFill>
              <a:srgbClr val="D9D9D9"/>
            </a:solidFill>
            <a:prstDash val="solid"/>
            <a:round/>
            <a:headEnd len="med" w="med" type="none"/>
            <a:tailEnd len="med" w="med" type="none"/>
          </a:ln>
        </p:spPr>
      </p:cxnSp>
      <p:cxnSp>
        <p:nvCxnSpPr>
          <p:cNvPr id="137" name="Google Shape;137;p16"/>
          <p:cNvCxnSpPr/>
          <p:nvPr/>
        </p:nvCxnSpPr>
        <p:spPr>
          <a:xfrm>
            <a:off x="1470725" y="3616732"/>
            <a:ext cx="0" cy="416400"/>
          </a:xfrm>
          <a:prstGeom prst="straightConnector1">
            <a:avLst/>
          </a:prstGeom>
          <a:noFill/>
          <a:ln cap="flat" cmpd="sng" w="9525">
            <a:solidFill>
              <a:srgbClr val="D9D9D9"/>
            </a:solidFill>
            <a:prstDash val="solid"/>
            <a:round/>
            <a:headEnd len="med" w="med" type="none"/>
            <a:tailEnd len="med" w="med" type="none"/>
          </a:ln>
        </p:spPr>
      </p:cxnSp>
      <p:sp>
        <p:nvSpPr>
          <p:cNvPr id="138" name="Google Shape;138;p16"/>
          <p:cNvSpPr txBox="1"/>
          <p:nvPr/>
        </p:nvSpPr>
        <p:spPr>
          <a:xfrm>
            <a:off x="2393950" y="684225"/>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Trebuchet MS"/>
                <a:ea typeface="Trebuchet MS"/>
                <a:cs typeface="Trebuchet MS"/>
                <a:sym typeface="Trebuchet MS"/>
              </a:rPr>
              <a:t>Review the Competition</a:t>
            </a:r>
            <a:endParaRPr sz="1850">
              <a:latin typeface="Trebuchet MS"/>
              <a:ea typeface="Trebuchet MS"/>
              <a:cs typeface="Trebuchet MS"/>
              <a:sym typeface="Trebuchet MS"/>
            </a:endParaRPr>
          </a:p>
        </p:txBody>
      </p:sp>
      <p:grpSp>
        <p:nvGrpSpPr>
          <p:cNvPr id="139" name="Google Shape;139;p16"/>
          <p:cNvGrpSpPr/>
          <p:nvPr/>
        </p:nvGrpSpPr>
        <p:grpSpPr>
          <a:xfrm>
            <a:off x="2393950" y="1561412"/>
            <a:ext cx="3838200" cy="579575"/>
            <a:chOff x="2393950" y="662575"/>
            <a:chExt cx="3838200" cy="579575"/>
          </a:xfrm>
        </p:grpSpPr>
        <p:sp>
          <p:nvSpPr>
            <p:cNvPr id="140" name="Google Shape;140;p16"/>
            <p:cNvSpPr txBox="1"/>
            <p:nvPr/>
          </p:nvSpPr>
          <p:spPr>
            <a:xfrm>
              <a:off x="2393950" y="759150"/>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rgbClr val="FFFFFF"/>
                </a:solidFill>
              </a:endParaRPr>
            </a:p>
          </p:txBody>
        </p:sp>
        <p:sp>
          <p:nvSpPr>
            <p:cNvPr id="141" name="Google Shape;141;p16"/>
            <p:cNvSpPr txBox="1"/>
            <p:nvPr/>
          </p:nvSpPr>
          <p:spPr>
            <a:xfrm>
              <a:off x="2393950" y="662575"/>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Trebuchet MS"/>
                  <a:ea typeface="Trebuchet MS"/>
                  <a:cs typeface="Trebuchet MS"/>
                  <a:sym typeface="Trebuchet MS"/>
                </a:rPr>
                <a:t>Collect, Parse and Clean Data</a:t>
              </a:r>
              <a:endParaRPr sz="1850">
                <a:latin typeface="Trebuchet MS"/>
                <a:ea typeface="Trebuchet MS"/>
                <a:cs typeface="Trebuchet MS"/>
                <a:sym typeface="Trebuchet MS"/>
              </a:endParaRPr>
            </a:p>
          </p:txBody>
        </p:sp>
      </p:grpSp>
      <p:grpSp>
        <p:nvGrpSpPr>
          <p:cNvPr id="142" name="Google Shape;142;p16"/>
          <p:cNvGrpSpPr/>
          <p:nvPr/>
        </p:nvGrpSpPr>
        <p:grpSpPr>
          <a:xfrm>
            <a:off x="2393950" y="2395485"/>
            <a:ext cx="3838200" cy="609538"/>
            <a:chOff x="2393950" y="632613"/>
            <a:chExt cx="3838200" cy="609538"/>
          </a:xfrm>
        </p:grpSpPr>
        <p:sp>
          <p:nvSpPr>
            <p:cNvPr id="143" name="Google Shape;143;p16"/>
            <p:cNvSpPr txBox="1"/>
            <p:nvPr/>
          </p:nvSpPr>
          <p:spPr>
            <a:xfrm>
              <a:off x="2393950" y="759150"/>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rgbClr val="FFFFFF"/>
                </a:solidFill>
              </a:endParaRPr>
            </a:p>
          </p:txBody>
        </p:sp>
        <p:sp>
          <p:nvSpPr>
            <p:cNvPr id="144" name="Google Shape;144;p16"/>
            <p:cNvSpPr txBox="1"/>
            <p:nvPr/>
          </p:nvSpPr>
          <p:spPr>
            <a:xfrm>
              <a:off x="2393950" y="632613"/>
              <a:ext cx="38382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Trebuchet MS"/>
                  <a:ea typeface="Trebuchet MS"/>
                  <a:cs typeface="Trebuchet MS"/>
                  <a:sym typeface="Trebuchet MS"/>
                </a:rPr>
                <a:t>Exploratory Data Analysis</a:t>
              </a:r>
              <a:endParaRPr sz="1850">
                <a:latin typeface="Trebuchet MS"/>
                <a:ea typeface="Trebuchet MS"/>
                <a:cs typeface="Trebuchet MS"/>
                <a:sym typeface="Trebuchet MS"/>
              </a:endParaRPr>
            </a:p>
          </p:txBody>
        </p:sp>
      </p:grpSp>
      <p:grpSp>
        <p:nvGrpSpPr>
          <p:cNvPr id="145" name="Google Shape;145;p16"/>
          <p:cNvGrpSpPr/>
          <p:nvPr/>
        </p:nvGrpSpPr>
        <p:grpSpPr>
          <a:xfrm>
            <a:off x="2393950" y="3162720"/>
            <a:ext cx="5877900" cy="706339"/>
            <a:chOff x="2393950" y="535811"/>
            <a:chExt cx="5877900" cy="706339"/>
          </a:xfrm>
        </p:grpSpPr>
        <p:sp>
          <p:nvSpPr>
            <p:cNvPr id="146" name="Google Shape;146;p16"/>
            <p:cNvSpPr txBox="1"/>
            <p:nvPr/>
          </p:nvSpPr>
          <p:spPr>
            <a:xfrm>
              <a:off x="2393950" y="759150"/>
              <a:ext cx="3838200" cy="48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rgbClr val="FFFFFF"/>
                </a:solidFill>
              </a:endParaRPr>
            </a:p>
          </p:txBody>
        </p:sp>
        <p:sp>
          <p:nvSpPr>
            <p:cNvPr id="147" name="Google Shape;147;p16"/>
            <p:cNvSpPr txBox="1"/>
            <p:nvPr/>
          </p:nvSpPr>
          <p:spPr>
            <a:xfrm>
              <a:off x="2393950" y="535811"/>
              <a:ext cx="58779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Trebuchet MS"/>
                  <a:ea typeface="Trebuchet MS"/>
                  <a:cs typeface="Trebuchet MS"/>
                  <a:sym typeface="Trebuchet MS"/>
                </a:rPr>
                <a:t>Modelling</a:t>
              </a:r>
              <a:endParaRPr sz="1850">
                <a:latin typeface="Trebuchet MS"/>
                <a:ea typeface="Trebuchet MS"/>
                <a:cs typeface="Trebuchet MS"/>
                <a:sym typeface="Trebuchet MS"/>
              </a:endParaRPr>
            </a:p>
          </p:txBody>
        </p:sp>
      </p:grpSp>
      <p:sp>
        <p:nvSpPr>
          <p:cNvPr id="148" name="Google Shape;148;p16"/>
          <p:cNvSpPr txBox="1"/>
          <p:nvPr/>
        </p:nvSpPr>
        <p:spPr>
          <a:xfrm>
            <a:off x="2393950" y="4091400"/>
            <a:ext cx="5094900" cy="32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750">
                <a:solidFill>
                  <a:schemeClr val="lt1"/>
                </a:solidFill>
                <a:latin typeface="Trebuchet MS"/>
                <a:ea typeface="Trebuchet MS"/>
                <a:cs typeface="Trebuchet MS"/>
                <a:sym typeface="Trebuchet MS"/>
              </a:rPr>
              <a:t>Evaluate models </a:t>
            </a:r>
            <a:endParaRPr sz="1850">
              <a:latin typeface="Trebuchet MS"/>
              <a:ea typeface="Trebuchet MS"/>
              <a:cs typeface="Trebuchet MS"/>
              <a:sym typeface="Trebuchet MS"/>
            </a:endParaRPr>
          </a:p>
        </p:txBody>
      </p:sp>
      <p:grpSp>
        <p:nvGrpSpPr>
          <p:cNvPr id="149" name="Google Shape;149;p16"/>
          <p:cNvGrpSpPr/>
          <p:nvPr/>
        </p:nvGrpSpPr>
        <p:grpSpPr>
          <a:xfrm>
            <a:off x="1343707" y="2437691"/>
            <a:ext cx="254022" cy="253867"/>
            <a:chOff x="4667251" y="4117975"/>
            <a:chExt cx="5205362" cy="5202188"/>
          </a:xfrm>
        </p:grpSpPr>
        <p:sp>
          <p:nvSpPr>
            <p:cNvPr id="150" name="Google Shape;150;p16"/>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51" name="Google Shape;151;p16"/>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152" name="Google Shape;152;p16"/>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153" name="Google Shape;153;p16"/>
          <p:cNvSpPr/>
          <p:nvPr/>
        </p:nvSpPr>
        <p:spPr>
          <a:xfrm>
            <a:off x="1327243" y="1573466"/>
            <a:ext cx="297000" cy="272700"/>
          </a:xfrm>
          <a:custGeom>
            <a:rect b="b" l="l" r="r" t="t"/>
            <a:pathLst>
              <a:path extrusionOk="0" h="120000" w="120000">
                <a:moveTo>
                  <a:pt x="87246" y="36031"/>
                </a:moveTo>
                <a:lnTo>
                  <a:pt x="54589" y="36031"/>
                </a:lnTo>
                <a:cubicBezTo>
                  <a:pt x="43671" y="36031"/>
                  <a:pt x="43671" y="24021"/>
                  <a:pt x="32753" y="24021"/>
                </a:cubicBezTo>
                <a:lnTo>
                  <a:pt x="10917" y="24021"/>
                </a:lnTo>
                <a:cubicBezTo>
                  <a:pt x="4927" y="24021"/>
                  <a:pt x="0" y="29441"/>
                  <a:pt x="0" y="36031"/>
                </a:cubicBezTo>
                <a:lnTo>
                  <a:pt x="0" y="107989"/>
                </a:lnTo>
                <a:cubicBezTo>
                  <a:pt x="0" y="114579"/>
                  <a:pt x="4927" y="120000"/>
                  <a:pt x="10917" y="120000"/>
                </a:cubicBezTo>
                <a:lnTo>
                  <a:pt x="87246" y="120000"/>
                </a:lnTo>
                <a:cubicBezTo>
                  <a:pt x="93236" y="120000"/>
                  <a:pt x="98164" y="114579"/>
                  <a:pt x="98164" y="107989"/>
                </a:cubicBezTo>
                <a:lnTo>
                  <a:pt x="98164" y="48042"/>
                </a:lnTo>
                <a:cubicBezTo>
                  <a:pt x="98164" y="41452"/>
                  <a:pt x="93236" y="36031"/>
                  <a:pt x="87246" y="36031"/>
                </a:cubicBezTo>
                <a:close/>
                <a:moveTo>
                  <a:pt x="92753" y="107989"/>
                </a:moveTo>
                <a:cubicBezTo>
                  <a:pt x="92753" y="111284"/>
                  <a:pt x="90241" y="114047"/>
                  <a:pt x="87246" y="114047"/>
                </a:cubicBezTo>
                <a:lnTo>
                  <a:pt x="10917" y="114047"/>
                </a:lnTo>
                <a:cubicBezTo>
                  <a:pt x="7922" y="114047"/>
                  <a:pt x="5507" y="111284"/>
                  <a:pt x="5507" y="107989"/>
                </a:cubicBezTo>
                <a:lnTo>
                  <a:pt x="5507" y="60053"/>
                </a:lnTo>
                <a:lnTo>
                  <a:pt x="92753" y="60053"/>
                </a:lnTo>
                <a:lnTo>
                  <a:pt x="92753" y="107989"/>
                </a:lnTo>
                <a:close/>
                <a:moveTo>
                  <a:pt x="92753" y="53994"/>
                </a:moveTo>
                <a:lnTo>
                  <a:pt x="5507" y="53994"/>
                </a:lnTo>
                <a:lnTo>
                  <a:pt x="5507" y="36031"/>
                </a:lnTo>
                <a:cubicBezTo>
                  <a:pt x="5507" y="32736"/>
                  <a:pt x="7922" y="29973"/>
                  <a:pt x="10917" y="29973"/>
                </a:cubicBezTo>
                <a:lnTo>
                  <a:pt x="32753" y="29973"/>
                </a:lnTo>
                <a:cubicBezTo>
                  <a:pt x="40966" y="29973"/>
                  <a:pt x="40966" y="41984"/>
                  <a:pt x="54589" y="41984"/>
                </a:cubicBezTo>
                <a:lnTo>
                  <a:pt x="87246" y="41984"/>
                </a:lnTo>
                <a:cubicBezTo>
                  <a:pt x="90241" y="41984"/>
                  <a:pt x="92753" y="44747"/>
                  <a:pt x="92753" y="48042"/>
                </a:cubicBezTo>
                <a:lnTo>
                  <a:pt x="92753" y="53994"/>
                </a:lnTo>
                <a:close/>
                <a:moveTo>
                  <a:pt x="109082" y="12010"/>
                </a:moveTo>
                <a:lnTo>
                  <a:pt x="76328" y="12010"/>
                </a:lnTo>
                <a:cubicBezTo>
                  <a:pt x="65507" y="12010"/>
                  <a:pt x="65507" y="0"/>
                  <a:pt x="54589" y="0"/>
                </a:cubicBezTo>
                <a:lnTo>
                  <a:pt x="32753" y="0"/>
                </a:lnTo>
                <a:cubicBezTo>
                  <a:pt x="26763" y="0"/>
                  <a:pt x="21835" y="5420"/>
                  <a:pt x="21835" y="12010"/>
                </a:cubicBezTo>
                <a:lnTo>
                  <a:pt x="21835" y="14986"/>
                </a:lnTo>
                <a:cubicBezTo>
                  <a:pt x="21835" y="16793"/>
                  <a:pt x="22898" y="18069"/>
                  <a:pt x="24541" y="18069"/>
                </a:cubicBezTo>
                <a:cubicBezTo>
                  <a:pt x="26183" y="18069"/>
                  <a:pt x="27246" y="16793"/>
                  <a:pt x="27246" y="14986"/>
                </a:cubicBezTo>
                <a:lnTo>
                  <a:pt x="27246" y="12010"/>
                </a:lnTo>
                <a:cubicBezTo>
                  <a:pt x="27246" y="8715"/>
                  <a:pt x="29758" y="6058"/>
                  <a:pt x="32753" y="6058"/>
                </a:cubicBezTo>
                <a:lnTo>
                  <a:pt x="54589" y="6058"/>
                </a:lnTo>
                <a:cubicBezTo>
                  <a:pt x="62705" y="6058"/>
                  <a:pt x="62705" y="18069"/>
                  <a:pt x="76328" y="18069"/>
                </a:cubicBezTo>
                <a:lnTo>
                  <a:pt x="109082" y="18069"/>
                </a:lnTo>
                <a:cubicBezTo>
                  <a:pt x="112077" y="18069"/>
                  <a:pt x="114589" y="20726"/>
                  <a:pt x="114589" y="24021"/>
                </a:cubicBezTo>
                <a:lnTo>
                  <a:pt x="114589" y="83968"/>
                </a:lnTo>
                <a:cubicBezTo>
                  <a:pt x="114589" y="87263"/>
                  <a:pt x="112077" y="90026"/>
                  <a:pt x="109082" y="90026"/>
                </a:cubicBezTo>
                <a:lnTo>
                  <a:pt x="106376" y="90026"/>
                </a:lnTo>
                <a:cubicBezTo>
                  <a:pt x="104734" y="90026"/>
                  <a:pt x="103671" y="91195"/>
                  <a:pt x="103671" y="93002"/>
                </a:cubicBezTo>
                <a:cubicBezTo>
                  <a:pt x="103671" y="94809"/>
                  <a:pt x="104734" y="95978"/>
                  <a:pt x="106376" y="95978"/>
                </a:cubicBezTo>
                <a:lnTo>
                  <a:pt x="109082" y="95978"/>
                </a:lnTo>
                <a:cubicBezTo>
                  <a:pt x="115072" y="95978"/>
                  <a:pt x="120000" y="90664"/>
                  <a:pt x="120000" y="83968"/>
                </a:cubicBezTo>
                <a:lnTo>
                  <a:pt x="120000" y="24021"/>
                </a:lnTo>
                <a:cubicBezTo>
                  <a:pt x="120000" y="17431"/>
                  <a:pt x="115072" y="12010"/>
                  <a:pt x="109082" y="120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4" name="Google Shape;154;p16"/>
          <p:cNvGrpSpPr/>
          <p:nvPr/>
        </p:nvGrpSpPr>
        <p:grpSpPr>
          <a:xfrm>
            <a:off x="1323454" y="3256588"/>
            <a:ext cx="294517" cy="296481"/>
            <a:chOff x="1901825" y="3711575"/>
            <a:chExt cx="1666763" cy="1677875"/>
          </a:xfrm>
        </p:grpSpPr>
        <p:sp>
          <p:nvSpPr>
            <p:cNvPr id="155" name="Google Shape;155;p16"/>
            <p:cNvSpPr/>
            <p:nvPr/>
          </p:nvSpPr>
          <p:spPr>
            <a:xfrm>
              <a:off x="1901825" y="3711575"/>
              <a:ext cx="833400" cy="833400"/>
            </a:xfrm>
            <a:custGeom>
              <a:rect b="b" l="l" r="r" t="t"/>
              <a:pathLst>
                <a:path extrusionOk="0" h="120000" w="12000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56" name="Google Shape;156;p16"/>
            <p:cNvSpPr/>
            <p:nvPr/>
          </p:nvSpPr>
          <p:spPr>
            <a:xfrm>
              <a:off x="2749550" y="4560888"/>
              <a:ext cx="749400" cy="749400"/>
            </a:xfrm>
            <a:custGeom>
              <a:rect b="b" l="l" r="r" t="t"/>
              <a:pathLst>
                <a:path extrusionOk="0" h="120000" w="12000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57" name="Google Shape;157;p16"/>
            <p:cNvSpPr/>
            <p:nvPr/>
          </p:nvSpPr>
          <p:spPr>
            <a:xfrm>
              <a:off x="1906588" y="3727450"/>
              <a:ext cx="1662000" cy="1662000"/>
            </a:xfrm>
            <a:custGeom>
              <a:rect b="b" l="l" r="r" t="t"/>
              <a:pathLst>
                <a:path extrusionOk="0" h="120000" w="12000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58" name="Google Shape;158;p16"/>
          <p:cNvGrpSpPr/>
          <p:nvPr/>
        </p:nvGrpSpPr>
        <p:grpSpPr>
          <a:xfrm>
            <a:off x="1341525" y="4096763"/>
            <a:ext cx="258373" cy="304262"/>
            <a:chOff x="5551488" y="3105150"/>
            <a:chExt cx="2430600" cy="2862300"/>
          </a:xfrm>
        </p:grpSpPr>
        <p:sp>
          <p:nvSpPr>
            <p:cNvPr id="159" name="Google Shape;159;p16"/>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60" name="Google Shape;160;p16"/>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61" name="Google Shape;161;p16"/>
          <p:cNvGrpSpPr/>
          <p:nvPr/>
        </p:nvGrpSpPr>
        <p:grpSpPr>
          <a:xfrm>
            <a:off x="1194615" y="712119"/>
            <a:ext cx="552208" cy="264595"/>
            <a:chOff x="-534988" y="385763"/>
            <a:chExt cx="7991438" cy="3829162"/>
          </a:xfrm>
        </p:grpSpPr>
        <p:sp>
          <p:nvSpPr>
            <p:cNvPr id="162" name="Google Shape;162;p16"/>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63" name="Google Shape;163;p16"/>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64" name="Google Shape;164;p16"/>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65" name="Google Shape;165;p16"/>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66" name="Google Shape;166;p16"/>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67" name="Google Shape;167;p16"/>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3"/>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666666"/>
                </a:solidFill>
                <a:latin typeface="Trebuchet MS"/>
                <a:ea typeface="Trebuchet MS"/>
                <a:cs typeface="Trebuchet MS"/>
                <a:sym typeface="Trebuchet MS"/>
              </a:rPr>
              <a:t>Model</a:t>
            </a:r>
            <a:r>
              <a:rPr lang="en-GB">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Diagnostics</a:t>
            </a:r>
            <a:endParaRPr b="1">
              <a:latin typeface="Trebuchet MS"/>
              <a:ea typeface="Trebuchet MS"/>
              <a:cs typeface="Trebuchet MS"/>
              <a:sym typeface="Trebuchet MS"/>
            </a:endParaRPr>
          </a:p>
          <a:p>
            <a:pPr indent="0" lvl="0" marL="0" rtl="0" algn="l">
              <a:spcBef>
                <a:spcPts val="0"/>
              </a:spcBef>
              <a:spcAft>
                <a:spcPts val="0"/>
              </a:spcAft>
              <a:buNone/>
            </a:pPr>
            <a:r>
              <a:t/>
            </a:r>
            <a:endParaRPr>
              <a:solidFill>
                <a:srgbClr val="666666"/>
              </a:solidFill>
              <a:latin typeface="Trebuchet MS"/>
              <a:ea typeface="Trebuchet MS"/>
              <a:cs typeface="Trebuchet MS"/>
              <a:sym typeface="Trebuchet MS"/>
            </a:endParaRPr>
          </a:p>
        </p:txBody>
      </p:sp>
      <p:sp>
        <p:nvSpPr>
          <p:cNvPr id="487" name="Google Shape;487;p43"/>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88" name="Google Shape;488;p43"/>
          <p:cNvPicPr preferRelativeResize="0"/>
          <p:nvPr/>
        </p:nvPicPr>
        <p:blipFill>
          <a:blip r:embed="rId3">
            <a:alphaModFix/>
          </a:blip>
          <a:stretch>
            <a:fillRect/>
          </a:stretch>
        </p:blipFill>
        <p:spPr>
          <a:xfrm>
            <a:off x="681975" y="952500"/>
            <a:ext cx="7780041" cy="37495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44"/>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666666"/>
                </a:solidFill>
                <a:latin typeface="Trebuchet MS"/>
                <a:ea typeface="Trebuchet MS"/>
                <a:cs typeface="Trebuchet MS"/>
                <a:sym typeface="Trebuchet MS"/>
              </a:rPr>
              <a:t>Model </a:t>
            </a:r>
            <a:r>
              <a:rPr b="1" lang="en-GB">
                <a:solidFill>
                  <a:srgbClr val="EE795B"/>
                </a:solidFill>
                <a:latin typeface="Trebuchet MS"/>
                <a:ea typeface="Trebuchet MS"/>
                <a:cs typeface="Trebuchet MS"/>
                <a:sym typeface="Trebuchet MS"/>
              </a:rPr>
              <a:t>Diagnostics</a:t>
            </a:r>
            <a:endParaRPr b="1">
              <a:latin typeface="Trebuchet MS"/>
              <a:ea typeface="Trebuchet MS"/>
              <a:cs typeface="Trebuchet MS"/>
              <a:sym typeface="Trebuchet MS"/>
            </a:endParaRPr>
          </a:p>
          <a:p>
            <a:pPr indent="0" lvl="0" marL="0" rtl="0" algn="l">
              <a:spcBef>
                <a:spcPts val="0"/>
              </a:spcBef>
              <a:spcAft>
                <a:spcPts val="0"/>
              </a:spcAft>
              <a:buNone/>
            </a:pPr>
            <a:r>
              <a:t/>
            </a:r>
            <a:endParaRPr>
              <a:solidFill>
                <a:srgbClr val="666666"/>
              </a:solidFill>
              <a:latin typeface="Trebuchet MS"/>
              <a:ea typeface="Trebuchet MS"/>
              <a:cs typeface="Trebuchet MS"/>
              <a:sym typeface="Trebuchet MS"/>
            </a:endParaRPr>
          </a:p>
        </p:txBody>
      </p:sp>
      <p:sp>
        <p:nvSpPr>
          <p:cNvPr id="494" name="Google Shape;494;p44"/>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495" name="Google Shape;495;p44"/>
          <p:cNvPicPr preferRelativeResize="0"/>
          <p:nvPr/>
        </p:nvPicPr>
        <p:blipFill>
          <a:blip r:embed="rId3">
            <a:alphaModFix/>
          </a:blip>
          <a:stretch>
            <a:fillRect/>
          </a:stretch>
        </p:blipFill>
        <p:spPr>
          <a:xfrm>
            <a:off x="2068800" y="850750"/>
            <a:ext cx="5006400" cy="3820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5"/>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Model Report</a:t>
            </a:r>
            <a:r>
              <a:rPr lang="en-GB">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One Step Forecast</a:t>
            </a:r>
            <a:endParaRPr b="1">
              <a:latin typeface="Trebuchet MS"/>
              <a:ea typeface="Trebuchet MS"/>
              <a:cs typeface="Trebuchet MS"/>
              <a:sym typeface="Trebuchet MS"/>
            </a:endParaRPr>
          </a:p>
          <a:p>
            <a:pPr indent="0" lvl="0" marL="0" rtl="0" algn="l">
              <a:spcBef>
                <a:spcPts val="0"/>
              </a:spcBef>
              <a:spcAft>
                <a:spcPts val="0"/>
              </a:spcAft>
              <a:buNone/>
            </a:pPr>
            <a:r>
              <a:t/>
            </a:r>
            <a:endParaRPr>
              <a:solidFill>
                <a:srgbClr val="666666"/>
              </a:solidFill>
              <a:latin typeface="Trebuchet MS"/>
              <a:ea typeface="Trebuchet MS"/>
              <a:cs typeface="Trebuchet MS"/>
              <a:sym typeface="Trebuchet MS"/>
            </a:endParaRPr>
          </a:p>
        </p:txBody>
      </p:sp>
      <p:sp>
        <p:nvSpPr>
          <p:cNvPr id="501" name="Google Shape;501;p45"/>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502" name="Google Shape;502;p45"/>
          <p:cNvPicPr preferRelativeResize="0"/>
          <p:nvPr/>
        </p:nvPicPr>
        <p:blipFill>
          <a:blip r:embed="rId3">
            <a:alphaModFix/>
          </a:blip>
          <a:stretch>
            <a:fillRect/>
          </a:stretch>
        </p:blipFill>
        <p:spPr>
          <a:xfrm>
            <a:off x="388825" y="847463"/>
            <a:ext cx="8331181" cy="37337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6"/>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Model Report</a:t>
            </a:r>
            <a:r>
              <a:rPr lang="en-GB">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Two Step Forecast</a:t>
            </a:r>
            <a:endParaRPr b="1">
              <a:latin typeface="Trebuchet MS"/>
              <a:ea typeface="Trebuchet MS"/>
              <a:cs typeface="Trebuchet MS"/>
              <a:sym typeface="Trebuchet MS"/>
            </a:endParaRPr>
          </a:p>
          <a:p>
            <a:pPr indent="0" lvl="0" marL="0" rtl="0" algn="l">
              <a:spcBef>
                <a:spcPts val="0"/>
              </a:spcBef>
              <a:spcAft>
                <a:spcPts val="0"/>
              </a:spcAft>
              <a:buNone/>
            </a:pPr>
            <a:r>
              <a:t/>
            </a:r>
            <a:endParaRPr>
              <a:solidFill>
                <a:srgbClr val="666666"/>
              </a:solidFill>
              <a:latin typeface="Trebuchet MS"/>
              <a:ea typeface="Trebuchet MS"/>
              <a:cs typeface="Trebuchet MS"/>
              <a:sym typeface="Trebuchet MS"/>
            </a:endParaRPr>
          </a:p>
        </p:txBody>
      </p:sp>
      <p:sp>
        <p:nvSpPr>
          <p:cNvPr id="508" name="Google Shape;508;p46"/>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509" name="Google Shape;509;p46"/>
          <p:cNvPicPr preferRelativeResize="0"/>
          <p:nvPr/>
        </p:nvPicPr>
        <p:blipFill>
          <a:blip r:embed="rId3">
            <a:alphaModFix/>
          </a:blip>
          <a:stretch>
            <a:fillRect/>
          </a:stretch>
        </p:blipFill>
        <p:spPr>
          <a:xfrm>
            <a:off x="240150" y="831700"/>
            <a:ext cx="8592148" cy="36848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47"/>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Model </a:t>
            </a:r>
            <a:r>
              <a:rPr b="1" lang="en-GB">
                <a:solidFill>
                  <a:srgbClr val="EE795B"/>
                </a:solidFill>
                <a:latin typeface="Trebuchet MS"/>
                <a:ea typeface="Trebuchet MS"/>
                <a:cs typeface="Trebuchet MS"/>
                <a:sym typeface="Trebuchet MS"/>
              </a:rPr>
              <a:t>Roundup</a:t>
            </a:r>
            <a:endParaRPr b="1">
              <a:latin typeface="Trebuchet MS"/>
              <a:ea typeface="Trebuchet MS"/>
              <a:cs typeface="Trebuchet MS"/>
              <a:sym typeface="Trebuchet MS"/>
            </a:endParaRPr>
          </a:p>
          <a:p>
            <a:pPr indent="0" lvl="0" marL="0" rtl="0" algn="l">
              <a:spcBef>
                <a:spcPts val="0"/>
              </a:spcBef>
              <a:spcAft>
                <a:spcPts val="0"/>
              </a:spcAft>
              <a:buNone/>
            </a:pPr>
            <a:r>
              <a:t/>
            </a:r>
            <a:endParaRPr>
              <a:solidFill>
                <a:srgbClr val="666666"/>
              </a:solidFill>
              <a:latin typeface="Trebuchet MS"/>
              <a:ea typeface="Trebuchet MS"/>
              <a:cs typeface="Trebuchet MS"/>
              <a:sym typeface="Trebuchet MS"/>
            </a:endParaRPr>
          </a:p>
        </p:txBody>
      </p:sp>
      <p:sp>
        <p:nvSpPr>
          <p:cNvPr id="515" name="Google Shape;515;p47"/>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graphicFrame>
        <p:nvGraphicFramePr>
          <p:cNvPr id="516" name="Google Shape;516;p47"/>
          <p:cNvGraphicFramePr/>
          <p:nvPr/>
        </p:nvGraphicFramePr>
        <p:xfrm>
          <a:off x="504975" y="1049300"/>
          <a:ext cx="3000000" cy="3000000"/>
        </p:xfrm>
        <a:graphic>
          <a:graphicData uri="http://schemas.openxmlformats.org/drawingml/2006/table">
            <a:tbl>
              <a:tblPr>
                <a:noFill/>
                <a:tableStyleId>{7768D0E6-B6E9-45EE-8BF1-F1445BBED63B}</a:tableStyleId>
              </a:tblPr>
              <a:tblGrid>
                <a:gridCol w="1658400"/>
                <a:gridCol w="1116850"/>
                <a:gridCol w="1715650"/>
                <a:gridCol w="1435150"/>
                <a:gridCol w="1760425"/>
              </a:tblGrid>
              <a:tr h="586750">
                <a:tc>
                  <a:txBody>
                    <a:bodyPr>
                      <a:noAutofit/>
                    </a:bodyPr>
                    <a:lstStyle/>
                    <a:p>
                      <a:pPr indent="0" lvl="0" marL="0" rtl="0" algn="l">
                        <a:spcBef>
                          <a:spcPts val="0"/>
                        </a:spcBef>
                        <a:spcAft>
                          <a:spcPts val="0"/>
                        </a:spcAft>
                        <a:buNone/>
                      </a:pPr>
                      <a:r>
                        <a:rPr lang="en-GB" sz="2000">
                          <a:solidFill>
                            <a:srgbClr val="666666"/>
                          </a:solidFill>
                          <a:latin typeface="Trebuchet MS"/>
                          <a:ea typeface="Trebuchet MS"/>
                          <a:cs typeface="Trebuchet MS"/>
                          <a:sym typeface="Trebuchet MS"/>
                        </a:rPr>
                        <a:t>Model</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GB" sz="2000">
                          <a:solidFill>
                            <a:srgbClr val="666666"/>
                          </a:solidFill>
                          <a:latin typeface="Trebuchet MS"/>
                          <a:ea typeface="Trebuchet MS"/>
                          <a:cs typeface="Trebuchet MS"/>
                          <a:sym typeface="Trebuchet MS"/>
                        </a:rPr>
                        <a:t>MAE</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GB" sz="2000">
                          <a:solidFill>
                            <a:srgbClr val="666666"/>
                          </a:solidFill>
                          <a:latin typeface="Trebuchet MS"/>
                          <a:ea typeface="Trebuchet MS"/>
                          <a:cs typeface="Trebuchet MS"/>
                          <a:sym typeface="Trebuchet MS"/>
                        </a:rPr>
                        <a:t>MAE</a:t>
                      </a:r>
                      <a:endParaRPr sz="2000">
                        <a:solidFill>
                          <a:srgbClr val="666666"/>
                        </a:solidFill>
                        <a:latin typeface="Trebuchet MS"/>
                        <a:ea typeface="Trebuchet MS"/>
                        <a:cs typeface="Trebuchet MS"/>
                        <a:sym typeface="Trebuchet MS"/>
                      </a:endParaRPr>
                    </a:p>
                    <a:p>
                      <a:pPr indent="0" lvl="0" marL="0" rtl="0" algn="l">
                        <a:spcBef>
                          <a:spcPts val="0"/>
                        </a:spcBef>
                        <a:spcAft>
                          <a:spcPts val="0"/>
                        </a:spcAft>
                        <a:buNone/>
                      </a:pPr>
                      <a:r>
                        <a:rPr lang="en-GB" sz="2000">
                          <a:solidFill>
                            <a:srgbClr val="666666"/>
                          </a:solidFill>
                          <a:latin typeface="Trebuchet MS"/>
                          <a:ea typeface="Trebuchet MS"/>
                          <a:cs typeface="Trebuchet MS"/>
                          <a:sym typeface="Trebuchet MS"/>
                        </a:rPr>
                        <a:t>Improvement</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GB" sz="2000">
                          <a:solidFill>
                            <a:srgbClr val="666666"/>
                          </a:solidFill>
                          <a:latin typeface="Trebuchet MS"/>
                          <a:ea typeface="Trebuchet MS"/>
                          <a:cs typeface="Trebuchet MS"/>
                          <a:sym typeface="Trebuchet MS"/>
                        </a:rPr>
                        <a:t>R-squared</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l">
                        <a:spcBef>
                          <a:spcPts val="0"/>
                        </a:spcBef>
                        <a:spcAft>
                          <a:spcPts val="0"/>
                        </a:spcAft>
                        <a:buNone/>
                      </a:pPr>
                      <a:r>
                        <a:rPr lang="en-GB" sz="2000">
                          <a:solidFill>
                            <a:srgbClr val="666666"/>
                          </a:solidFill>
                          <a:latin typeface="Trebuchet MS"/>
                          <a:ea typeface="Trebuchet MS"/>
                          <a:cs typeface="Trebuchet MS"/>
                          <a:sym typeface="Trebuchet MS"/>
                        </a:rPr>
                        <a:t>R-squared Improvement</a:t>
                      </a:r>
                      <a:endParaRPr sz="2000">
                        <a:solidFill>
                          <a:srgbClr val="666666"/>
                        </a:solidFill>
                        <a:latin typeface="Trebuchet MS"/>
                        <a:ea typeface="Trebuchet MS"/>
                        <a:cs typeface="Trebuchet MS"/>
                        <a:sym typeface="Trebuchet MS"/>
                      </a:endParaRPr>
                    </a:p>
                  </a:txBody>
                  <a:tcPr marT="91425" marB="91425" marR="91425" marL="91425"/>
                </a:tc>
              </a:tr>
              <a:tr h="569700">
                <a:tc>
                  <a:txBody>
                    <a:bodyPr>
                      <a:noAutofit/>
                    </a:bodyPr>
                    <a:lstStyle/>
                    <a:p>
                      <a:pPr indent="0" lvl="0" marL="0" rtl="0" algn="l">
                        <a:spcBef>
                          <a:spcPts val="0"/>
                        </a:spcBef>
                        <a:spcAft>
                          <a:spcPts val="0"/>
                        </a:spcAft>
                        <a:buNone/>
                      </a:pPr>
                      <a:r>
                        <a:rPr lang="en-GB" sz="2000">
                          <a:solidFill>
                            <a:srgbClr val="666666"/>
                          </a:solidFill>
                          <a:latin typeface="Trebuchet MS"/>
                          <a:ea typeface="Trebuchet MS"/>
                          <a:cs typeface="Trebuchet MS"/>
                          <a:sym typeface="Trebuchet MS"/>
                        </a:rPr>
                        <a:t>All traffic</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66666"/>
                          </a:solidFill>
                          <a:latin typeface="Trebuchet MS"/>
                          <a:ea typeface="Trebuchet MS"/>
                          <a:cs typeface="Trebuchet MS"/>
                          <a:sym typeface="Trebuchet MS"/>
                        </a:rPr>
                        <a:t>8.91</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AA84F"/>
                          </a:solidFill>
                          <a:latin typeface="Trebuchet MS"/>
                          <a:ea typeface="Trebuchet MS"/>
                          <a:cs typeface="Trebuchet MS"/>
                          <a:sym typeface="Trebuchet MS"/>
                        </a:rPr>
                        <a:t>-1.33 (-13.0%)</a:t>
                      </a:r>
                      <a:endParaRPr sz="2000">
                        <a:solidFill>
                          <a:srgbClr val="6AA84F"/>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66666"/>
                          </a:solidFill>
                          <a:latin typeface="Trebuchet MS"/>
                          <a:ea typeface="Trebuchet MS"/>
                          <a:cs typeface="Trebuchet MS"/>
                          <a:sym typeface="Trebuchet MS"/>
                        </a:rPr>
                        <a:t>.32</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AA84F"/>
                          </a:solidFill>
                          <a:latin typeface="Trebuchet MS"/>
                          <a:ea typeface="Trebuchet MS"/>
                          <a:cs typeface="Trebuchet MS"/>
                          <a:sym typeface="Trebuchet MS"/>
                        </a:rPr>
                        <a:t>.26</a:t>
                      </a:r>
                      <a:endParaRPr sz="2000">
                        <a:solidFill>
                          <a:srgbClr val="6AA84F"/>
                        </a:solidFill>
                        <a:latin typeface="Trebuchet MS"/>
                        <a:ea typeface="Trebuchet MS"/>
                        <a:cs typeface="Trebuchet MS"/>
                        <a:sym typeface="Trebuchet MS"/>
                      </a:endParaRPr>
                    </a:p>
                  </a:txBody>
                  <a:tcPr marT="91425" marB="91425" marR="91425" marL="91425"/>
                </a:tc>
              </a:tr>
              <a:tr h="569700">
                <a:tc>
                  <a:txBody>
                    <a:bodyPr>
                      <a:noAutofit/>
                    </a:bodyPr>
                    <a:lstStyle/>
                    <a:p>
                      <a:pPr indent="0" lvl="0" marL="0" rtl="0" algn="l">
                        <a:spcBef>
                          <a:spcPts val="0"/>
                        </a:spcBef>
                        <a:spcAft>
                          <a:spcPts val="0"/>
                        </a:spcAft>
                        <a:buNone/>
                      </a:pPr>
                      <a:r>
                        <a:rPr lang="en-GB" sz="2000">
                          <a:solidFill>
                            <a:srgbClr val="666666"/>
                          </a:solidFill>
                          <a:latin typeface="Trebuchet MS"/>
                          <a:ea typeface="Trebuchet MS"/>
                          <a:cs typeface="Trebuchet MS"/>
                          <a:sym typeface="Trebuchet MS"/>
                        </a:rPr>
                        <a:t>R</a:t>
                      </a:r>
                      <a:r>
                        <a:rPr lang="en-GB" sz="2000">
                          <a:solidFill>
                            <a:srgbClr val="666666"/>
                          </a:solidFill>
                          <a:latin typeface="Trebuchet MS"/>
                          <a:ea typeface="Trebuchet MS"/>
                          <a:cs typeface="Trebuchet MS"/>
                          <a:sym typeface="Trebuchet MS"/>
                        </a:rPr>
                        <a:t>ecreational traffic</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66666"/>
                          </a:solidFill>
                          <a:latin typeface="Trebuchet MS"/>
                          <a:ea typeface="Trebuchet MS"/>
                          <a:cs typeface="Trebuchet MS"/>
                          <a:sym typeface="Trebuchet MS"/>
                        </a:rPr>
                        <a:t>8.05</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AA84F"/>
                          </a:solidFill>
                          <a:latin typeface="Trebuchet MS"/>
                          <a:ea typeface="Trebuchet MS"/>
                          <a:cs typeface="Trebuchet MS"/>
                          <a:sym typeface="Trebuchet MS"/>
                        </a:rPr>
                        <a:t>-1.26 (-13.5%)</a:t>
                      </a:r>
                      <a:endParaRPr sz="2000">
                        <a:solidFill>
                          <a:srgbClr val="6AA84F"/>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66666"/>
                          </a:solidFill>
                          <a:latin typeface="Trebuchet MS"/>
                          <a:ea typeface="Trebuchet MS"/>
                          <a:cs typeface="Trebuchet MS"/>
                          <a:sym typeface="Trebuchet MS"/>
                        </a:rPr>
                        <a:t>.29</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AA84F"/>
                          </a:solidFill>
                          <a:latin typeface="Trebuchet MS"/>
                          <a:ea typeface="Trebuchet MS"/>
                          <a:cs typeface="Trebuchet MS"/>
                          <a:sym typeface="Trebuchet MS"/>
                        </a:rPr>
                        <a:t>.28</a:t>
                      </a:r>
                      <a:endParaRPr sz="2000">
                        <a:solidFill>
                          <a:srgbClr val="6AA84F"/>
                        </a:solidFill>
                        <a:latin typeface="Trebuchet MS"/>
                        <a:ea typeface="Trebuchet MS"/>
                        <a:cs typeface="Trebuchet MS"/>
                        <a:sym typeface="Trebuchet MS"/>
                      </a:endParaRPr>
                    </a:p>
                  </a:txBody>
                  <a:tcPr marT="91425" marB="91425" marR="91425" marL="91425"/>
                </a:tc>
              </a:tr>
              <a:tr h="569700">
                <a:tc>
                  <a:txBody>
                    <a:bodyPr>
                      <a:noAutofit/>
                    </a:bodyPr>
                    <a:lstStyle/>
                    <a:p>
                      <a:pPr indent="0" lvl="0" marL="0" rtl="0" algn="l">
                        <a:spcBef>
                          <a:spcPts val="0"/>
                        </a:spcBef>
                        <a:spcAft>
                          <a:spcPts val="0"/>
                        </a:spcAft>
                        <a:buNone/>
                      </a:pPr>
                      <a:r>
                        <a:rPr lang="en-GB" sz="2000">
                          <a:solidFill>
                            <a:srgbClr val="666666"/>
                          </a:solidFill>
                          <a:latin typeface="Trebuchet MS"/>
                          <a:ea typeface="Trebuchet MS"/>
                          <a:cs typeface="Trebuchet MS"/>
                          <a:sym typeface="Trebuchet MS"/>
                        </a:rPr>
                        <a:t>Professionals online</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66666"/>
                          </a:solidFill>
                          <a:latin typeface="Trebuchet MS"/>
                          <a:ea typeface="Trebuchet MS"/>
                          <a:cs typeface="Trebuchet MS"/>
                          <a:sym typeface="Trebuchet MS"/>
                        </a:rPr>
                        <a:t>.95</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AA84F"/>
                          </a:solidFill>
                          <a:latin typeface="Trebuchet MS"/>
                          <a:ea typeface="Trebuchet MS"/>
                          <a:cs typeface="Trebuchet MS"/>
                          <a:sym typeface="Trebuchet MS"/>
                        </a:rPr>
                        <a:t>-.10</a:t>
                      </a:r>
                      <a:endParaRPr sz="2000">
                        <a:solidFill>
                          <a:srgbClr val="6AA84F"/>
                        </a:solidFill>
                        <a:latin typeface="Trebuchet MS"/>
                        <a:ea typeface="Trebuchet MS"/>
                        <a:cs typeface="Trebuchet MS"/>
                        <a:sym typeface="Trebuchet MS"/>
                      </a:endParaRPr>
                    </a:p>
                    <a:p>
                      <a:pPr indent="0" lvl="0" marL="0" rtl="0" algn="ctr">
                        <a:spcBef>
                          <a:spcPts val="0"/>
                        </a:spcBef>
                        <a:spcAft>
                          <a:spcPts val="0"/>
                        </a:spcAft>
                        <a:buNone/>
                      </a:pPr>
                      <a:r>
                        <a:rPr lang="en-GB" sz="2000">
                          <a:solidFill>
                            <a:srgbClr val="6AA84F"/>
                          </a:solidFill>
                          <a:latin typeface="Trebuchet MS"/>
                          <a:ea typeface="Trebuchet MS"/>
                          <a:cs typeface="Trebuchet MS"/>
                          <a:sym typeface="Trebuchet MS"/>
                        </a:rPr>
                        <a:t>(-9.5%)</a:t>
                      </a:r>
                      <a:endParaRPr sz="2000">
                        <a:solidFill>
                          <a:srgbClr val="6AA84F"/>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66666"/>
                          </a:solidFill>
                          <a:latin typeface="Trebuchet MS"/>
                          <a:ea typeface="Trebuchet MS"/>
                          <a:cs typeface="Trebuchet MS"/>
                          <a:sym typeface="Trebuchet MS"/>
                        </a:rPr>
                        <a:t>.51</a:t>
                      </a:r>
                      <a:endParaRPr sz="2000">
                        <a:solidFill>
                          <a:srgbClr val="666666"/>
                        </a:solidFill>
                        <a:latin typeface="Trebuchet MS"/>
                        <a:ea typeface="Trebuchet MS"/>
                        <a:cs typeface="Trebuchet MS"/>
                        <a:sym typeface="Trebuchet MS"/>
                      </a:endParaRPr>
                    </a:p>
                  </a:txBody>
                  <a:tcPr marT="91425" marB="91425" marR="91425" marL="91425"/>
                </a:tc>
                <a:tc>
                  <a:txBody>
                    <a:bodyPr>
                      <a:noAutofit/>
                    </a:bodyPr>
                    <a:lstStyle/>
                    <a:p>
                      <a:pPr indent="0" lvl="0" marL="0" rtl="0" algn="ctr">
                        <a:spcBef>
                          <a:spcPts val="0"/>
                        </a:spcBef>
                        <a:spcAft>
                          <a:spcPts val="0"/>
                        </a:spcAft>
                        <a:buNone/>
                      </a:pPr>
                      <a:r>
                        <a:rPr lang="en-GB" sz="2000">
                          <a:solidFill>
                            <a:srgbClr val="6AA84F"/>
                          </a:solidFill>
                          <a:latin typeface="Trebuchet MS"/>
                          <a:ea typeface="Trebuchet MS"/>
                          <a:cs typeface="Trebuchet MS"/>
                          <a:sym typeface="Trebuchet MS"/>
                        </a:rPr>
                        <a:t>.16</a:t>
                      </a:r>
                      <a:endParaRPr sz="2000">
                        <a:solidFill>
                          <a:srgbClr val="6AA84F"/>
                        </a:solidFill>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48"/>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22" name="Google Shape;522;p48"/>
          <p:cNvGrpSpPr/>
          <p:nvPr/>
        </p:nvGrpSpPr>
        <p:grpSpPr>
          <a:xfrm>
            <a:off x="954450" y="516966"/>
            <a:ext cx="7235100" cy="4109597"/>
            <a:chOff x="954450" y="623928"/>
            <a:chExt cx="7235100" cy="4109597"/>
          </a:xfrm>
        </p:grpSpPr>
        <p:sp>
          <p:nvSpPr>
            <p:cNvPr id="523" name="Google Shape;523;p48"/>
            <p:cNvSpPr txBox="1"/>
            <p:nvPr/>
          </p:nvSpPr>
          <p:spPr>
            <a:xfrm>
              <a:off x="954450" y="623928"/>
              <a:ext cx="7235100" cy="7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solidFill>
                    <a:srgbClr val="FFFFFF"/>
                  </a:solidFill>
                  <a:latin typeface="Trebuchet MS"/>
                  <a:ea typeface="Trebuchet MS"/>
                  <a:cs typeface="Trebuchet MS"/>
                  <a:sym typeface="Trebuchet MS"/>
                </a:rPr>
                <a:t>Traffic</a:t>
              </a:r>
              <a:r>
                <a:rPr lang="en-GB" sz="4000">
                  <a:solidFill>
                    <a:srgbClr val="FFFFFF"/>
                  </a:solidFill>
                  <a:latin typeface="Trebuchet MS"/>
                  <a:ea typeface="Trebuchet MS"/>
                  <a:cs typeface="Trebuchet MS"/>
                  <a:sym typeface="Trebuchet MS"/>
                </a:rPr>
                <a:t> </a:t>
              </a:r>
              <a:r>
                <a:rPr b="1" lang="en-GB" sz="4000">
                  <a:solidFill>
                    <a:srgbClr val="EE795B"/>
                  </a:solidFill>
                  <a:latin typeface="Trebuchet MS"/>
                  <a:ea typeface="Trebuchet MS"/>
                  <a:cs typeface="Trebuchet MS"/>
                  <a:sym typeface="Trebuchet MS"/>
                </a:rPr>
                <a:t>Forecast</a:t>
              </a:r>
              <a:endParaRPr b="1" sz="4000">
                <a:solidFill>
                  <a:srgbClr val="EE795B"/>
                </a:solidFill>
                <a:latin typeface="Trebuchet MS"/>
                <a:ea typeface="Trebuchet MS"/>
                <a:cs typeface="Trebuchet MS"/>
                <a:sym typeface="Trebuchet MS"/>
              </a:endParaRPr>
            </a:p>
          </p:txBody>
        </p:sp>
        <p:grpSp>
          <p:nvGrpSpPr>
            <p:cNvPr id="524" name="Google Shape;524;p48"/>
            <p:cNvGrpSpPr/>
            <p:nvPr/>
          </p:nvGrpSpPr>
          <p:grpSpPr>
            <a:xfrm>
              <a:off x="954450" y="1700867"/>
              <a:ext cx="7235100" cy="878725"/>
              <a:chOff x="558650" y="623900"/>
              <a:chExt cx="7235100" cy="878725"/>
            </a:xfrm>
          </p:grpSpPr>
          <p:sp>
            <p:nvSpPr>
              <p:cNvPr id="525" name="Google Shape;525;p48"/>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Offered as add on to hand scraping service membership</a:t>
                </a:r>
                <a:endParaRPr sz="1600">
                  <a:solidFill>
                    <a:srgbClr val="D9D9D9"/>
                  </a:solidFill>
                  <a:latin typeface="Trebuchet MS"/>
                  <a:ea typeface="Trebuchet MS"/>
                  <a:cs typeface="Trebuchet MS"/>
                  <a:sym typeface="Trebuchet MS"/>
                </a:endParaRPr>
              </a:p>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Pricing dependent on buy in level</a:t>
                </a:r>
                <a:endParaRPr sz="1600">
                  <a:solidFill>
                    <a:srgbClr val="D9D9D9"/>
                  </a:solidFill>
                  <a:latin typeface="Trebuchet MS"/>
                  <a:ea typeface="Trebuchet MS"/>
                  <a:cs typeface="Trebuchet MS"/>
                  <a:sym typeface="Trebuchet MS"/>
                </a:endParaRPr>
              </a:p>
            </p:txBody>
          </p:sp>
          <p:sp>
            <p:nvSpPr>
              <p:cNvPr id="526" name="Google Shape;526;p48"/>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Trebuchet MS"/>
                    <a:ea typeface="Trebuchet MS"/>
                    <a:cs typeface="Trebuchet MS"/>
                    <a:sym typeface="Trebuchet MS"/>
                  </a:rPr>
                  <a:t>Subscription </a:t>
                </a:r>
                <a:r>
                  <a:rPr lang="en-GB" sz="2000">
                    <a:solidFill>
                      <a:srgbClr val="FFFFFF"/>
                    </a:solidFill>
                    <a:latin typeface="Trebuchet MS"/>
                    <a:ea typeface="Trebuchet MS"/>
                    <a:cs typeface="Trebuchet MS"/>
                    <a:sym typeface="Trebuchet MS"/>
                  </a:rPr>
                  <a:t> </a:t>
                </a:r>
                <a:r>
                  <a:rPr b="1" lang="en-GB" sz="2000">
                    <a:solidFill>
                      <a:srgbClr val="EE795B"/>
                    </a:solidFill>
                    <a:latin typeface="Trebuchet MS"/>
                    <a:ea typeface="Trebuchet MS"/>
                    <a:cs typeface="Trebuchet MS"/>
                    <a:sym typeface="Trebuchet MS"/>
                  </a:rPr>
                  <a:t>Service</a:t>
                </a:r>
                <a:endParaRPr b="1" sz="2000">
                  <a:solidFill>
                    <a:srgbClr val="EE795B"/>
                  </a:solidFill>
                  <a:latin typeface="Trebuchet MS"/>
                  <a:ea typeface="Trebuchet MS"/>
                  <a:cs typeface="Trebuchet MS"/>
                  <a:sym typeface="Trebuchet MS"/>
                </a:endParaRPr>
              </a:p>
            </p:txBody>
          </p:sp>
        </p:grpSp>
        <p:grpSp>
          <p:nvGrpSpPr>
            <p:cNvPr id="527" name="Google Shape;527;p48"/>
            <p:cNvGrpSpPr/>
            <p:nvPr/>
          </p:nvGrpSpPr>
          <p:grpSpPr>
            <a:xfrm>
              <a:off x="954450" y="2777833"/>
              <a:ext cx="7235100" cy="878725"/>
              <a:chOff x="558650" y="623900"/>
              <a:chExt cx="7235100" cy="878725"/>
            </a:xfrm>
          </p:grpSpPr>
          <p:sp>
            <p:nvSpPr>
              <p:cNvPr id="528" name="Google Shape;528;p48"/>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Retrain models between observations (same parameters)</a:t>
                </a:r>
                <a:endParaRPr sz="1600">
                  <a:solidFill>
                    <a:srgbClr val="D9D9D9"/>
                  </a:solidFill>
                  <a:latin typeface="Trebuchet MS"/>
                  <a:ea typeface="Trebuchet MS"/>
                  <a:cs typeface="Trebuchet MS"/>
                  <a:sym typeface="Trebuchet MS"/>
                </a:endParaRPr>
              </a:p>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Optimise models weekly (optimise parameters)</a:t>
                </a:r>
                <a:endParaRPr sz="1600">
                  <a:solidFill>
                    <a:srgbClr val="D9D9D9"/>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rgbClr val="D9D9D9"/>
                  </a:solidFill>
                </a:endParaRPr>
              </a:p>
              <a:p>
                <a:pPr indent="0" lvl="0" marL="0" rtl="0" algn="ctr">
                  <a:spcBef>
                    <a:spcPts val="0"/>
                  </a:spcBef>
                  <a:spcAft>
                    <a:spcPts val="0"/>
                  </a:spcAft>
                  <a:buClr>
                    <a:schemeClr val="dk1"/>
                  </a:buClr>
                  <a:buSzPts val="1100"/>
                  <a:buFont typeface="Arial"/>
                  <a:buNone/>
                </a:pPr>
                <a:r>
                  <a:t/>
                </a:r>
                <a:endParaRPr>
                  <a:solidFill>
                    <a:srgbClr val="D9D9D9"/>
                  </a:solidFill>
                </a:endParaRPr>
              </a:p>
            </p:txBody>
          </p:sp>
          <p:sp>
            <p:nvSpPr>
              <p:cNvPr id="529" name="Google Shape;529;p48"/>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Trebuchet MS"/>
                    <a:ea typeface="Trebuchet MS"/>
                    <a:cs typeface="Trebuchet MS"/>
                    <a:sym typeface="Trebuchet MS"/>
                  </a:rPr>
                  <a:t>Regular</a:t>
                </a:r>
                <a:r>
                  <a:rPr lang="en-GB" sz="2000">
                    <a:solidFill>
                      <a:srgbClr val="FFFFFF"/>
                    </a:solidFill>
                    <a:latin typeface="Trebuchet MS"/>
                    <a:ea typeface="Trebuchet MS"/>
                    <a:cs typeface="Trebuchet MS"/>
                    <a:sym typeface="Trebuchet MS"/>
                  </a:rPr>
                  <a:t> </a:t>
                </a:r>
                <a:r>
                  <a:rPr b="1" lang="en-GB" sz="2000">
                    <a:solidFill>
                      <a:srgbClr val="EE795B"/>
                    </a:solidFill>
                    <a:latin typeface="Trebuchet MS"/>
                    <a:ea typeface="Trebuchet MS"/>
                    <a:cs typeface="Trebuchet MS"/>
                    <a:sym typeface="Trebuchet MS"/>
                  </a:rPr>
                  <a:t>Retraining</a:t>
                </a:r>
                <a:endParaRPr b="1" sz="2000">
                  <a:solidFill>
                    <a:srgbClr val="EE795B"/>
                  </a:solidFill>
                  <a:latin typeface="Trebuchet MS"/>
                  <a:ea typeface="Trebuchet MS"/>
                  <a:cs typeface="Trebuchet MS"/>
                  <a:sym typeface="Trebuchet MS"/>
                </a:endParaRPr>
              </a:p>
            </p:txBody>
          </p:sp>
        </p:grpSp>
        <p:grpSp>
          <p:nvGrpSpPr>
            <p:cNvPr id="530" name="Google Shape;530;p48"/>
            <p:cNvGrpSpPr/>
            <p:nvPr/>
          </p:nvGrpSpPr>
          <p:grpSpPr>
            <a:xfrm>
              <a:off x="954450" y="3854800"/>
              <a:ext cx="7235100" cy="878725"/>
              <a:chOff x="558650" y="623900"/>
              <a:chExt cx="7235100" cy="878725"/>
            </a:xfrm>
          </p:grpSpPr>
          <p:sp>
            <p:nvSpPr>
              <p:cNvPr id="531" name="Google Shape;531;p48"/>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600">
                    <a:solidFill>
                      <a:srgbClr val="D9D9D9"/>
                    </a:solidFill>
                    <a:latin typeface="Trebuchet MS"/>
                    <a:ea typeface="Trebuchet MS"/>
                    <a:cs typeface="Trebuchet MS"/>
                    <a:sym typeface="Trebuchet MS"/>
                  </a:rPr>
                  <a:t>Option to toggle player classifications</a:t>
                </a:r>
                <a:endParaRPr sz="1600">
                  <a:solidFill>
                    <a:srgbClr val="D9D9D9"/>
                  </a:solidFill>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rPr lang="en-GB" sz="1600">
                    <a:solidFill>
                      <a:srgbClr val="D9D9D9"/>
                    </a:solidFill>
                    <a:latin typeface="Trebuchet MS"/>
                    <a:ea typeface="Trebuchet MS"/>
                    <a:cs typeface="Trebuchet MS"/>
                    <a:sym typeface="Trebuchet MS"/>
                  </a:rPr>
                  <a:t>Prompt user to classify borderline players</a:t>
                </a:r>
                <a:endParaRPr sz="1600">
                  <a:solidFill>
                    <a:srgbClr val="D9D9D9"/>
                  </a:solidFill>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rPr lang="en-GB" sz="1600">
                    <a:solidFill>
                      <a:srgbClr val="D9D9D9"/>
                    </a:solidFill>
                    <a:latin typeface="Trebuchet MS"/>
                    <a:ea typeface="Trebuchet MS"/>
                    <a:cs typeface="Trebuchet MS"/>
                    <a:sym typeface="Trebuchet MS"/>
                  </a:rPr>
                  <a:t>Custom alerts</a:t>
                </a:r>
                <a:endParaRPr sz="1600">
                  <a:solidFill>
                    <a:srgbClr val="D9D9D9"/>
                  </a:solidFill>
                  <a:latin typeface="Trebuchet MS"/>
                  <a:ea typeface="Trebuchet MS"/>
                  <a:cs typeface="Trebuchet MS"/>
                  <a:sym typeface="Trebuchet MS"/>
                </a:endParaRPr>
              </a:p>
              <a:p>
                <a:pPr indent="0" lvl="0" marL="0" rtl="0" algn="l">
                  <a:spcBef>
                    <a:spcPts val="0"/>
                  </a:spcBef>
                  <a:spcAft>
                    <a:spcPts val="0"/>
                  </a:spcAft>
                  <a:buNone/>
                </a:pPr>
                <a:r>
                  <a:t/>
                </a:r>
                <a:endParaRPr sz="900">
                  <a:solidFill>
                    <a:srgbClr val="D9D9D9"/>
                  </a:solidFill>
                  <a:latin typeface="Trebuchet MS"/>
                  <a:ea typeface="Trebuchet MS"/>
                  <a:cs typeface="Trebuchet MS"/>
                  <a:sym typeface="Trebuchet MS"/>
                </a:endParaRPr>
              </a:p>
            </p:txBody>
          </p:sp>
          <p:sp>
            <p:nvSpPr>
              <p:cNvPr id="532" name="Google Shape;532;p48"/>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chemeClr val="lt1"/>
                    </a:solidFill>
                    <a:latin typeface="Trebuchet MS"/>
                    <a:ea typeface="Trebuchet MS"/>
                    <a:cs typeface="Trebuchet MS"/>
                    <a:sym typeface="Trebuchet MS"/>
                  </a:rPr>
                  <a:t>Customisable </a:t>
                </a:r>
                <a:r>
                  <a:rPr b="1" lang="en-GB" sz="2000">
                    <a:solidFill>
                      <a:srgbClr val="EE795B"/>
                    </a:solidFill>
                    <a:latin typeface="Trebuchet MS"/>
                    <a:ea typeface="Trebuchet MS"/>
                    <a:cs typeface="Trebuchet MS"/>
                    <a:sym typeface="Trebuchet MS"/>
                  </a:rPr>
                  <a:t>Classifications and Notifications</a:t>
                </a:r>
                <a:endParaRPr sz="1500">
                  <a:solidFill>
                    <a:srgbClr val="FFFFFF"/>
                  </a:solidFill>
                  <a:latin typeface="Muli"/>
                  <a:ea typeface="Muli"/>
                  <a:cs typeface="Muli"/>
                  <a:sym typeface="Muli"/>
                </a:endParaRPr>
              </a:p>
            </p:txBody>
          </p:sp>
        </p:grpSp>
      </p:grpSp>
      <p:cxnSp>
        <p:nvCxnSpPr>
          <p:cNvPr id="533" name="Google Shape;533;p48"/>
          <p:cNvCxnSpPr/>
          <p:nvPr/>
        </p:nvCxnSpPr>
        <p:spPr>
          <a:xfrm>
            <a:off x="2724300" y="1502750"/>
            <a:ext cx="3695400" cy="0"/>
          </a:xfrm>
          <a:prstGeom prst="straightConnector1">
            <a:avLst/>
          </a:prstGeom>
          <a:noFill/>
          <a:ln cap="flat" cmpd="sng" w="28575">
            <a:solidFill>
              <a:srgbClr val="EE795B"/>
            </a:solidFill>
            <a:prstDash val="solid"/>
            <a:round/>
            <a:headEnd len="med" w="med" type="none"/>
            <a:tailEnd len="med" w="med" type="none"/>
          </a:ln>
        </p:spPr>
      </p:cxnSp>
      <p:cxnSp>
        <p:nvCxnSpPr>
          <p:cNvPr id="534" name="Google Shape;534;p48"/>
          <p:cNvCxnSpPr/>
          <p:nvPr/>
        </p:nvCxnSpPr>
        <p:spPr>
          <a:xfrm>
            <a:off x="2724300" y="2582000"/>
            <a:ext cx="3695400" cy="0"/>
          </a:xfrm>
          <a:prstGeom prst="straightConnector1">
            <a:avLst/>
          </a:prstGeom>
          <a:noFill/>
          <a:ln cap="flat" cmpd="sng" w="28575">
            <a:solidFill>
              <a:srgbClr val="EE795B"/>
            </a:solidFill>
            <a:prstDash val="solid"/>
            <a:round/>
            <a:headEnd len="med" w="med" type="none"/>
            <a:tailEnd len="med" w="med" type="none"/>
          </a:ln>
        </p:spPr>
      </p:cxnSp>
      <p:cxnSp>
        <p:nvCxnSpPr>
          <p:cNvPr id="535" name="Google Shape;535;p48"/>
          <p:cNvCxnSpPr/>
          <p:nvPr/>
        </p:nvCxnSpPr>
        <p:spPr>
          <a:xfrm>
            <a:off x="2724300" y="3647575"/>
            <a:ext cx="3695400" cy="0"/>
          </a:xfrm>
          <a:prstGeom prst="straightConnector1">
            <a:avLst/>
          </a:prstGeom>
          <a:noFill/>
          <a:ln cap="flat" cmpd="sng" w="28575">
            <a:solidFill>
              <a:srgbClr val="EE795B"/>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49"/>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41" name="Google Shape;541;p49"/>
          <p:cNvGrpSpPr/>
          <p:nvPr/>
        </p:nvGrpSpPr>
        <p:grpSpPr>
          <a:xfrm>
            <a:off x="954450" y="516966"/>
            <a:ext cx="7235100" cy="4109597"/>
            <a:chOff x="954450" y="623928"/>
            <a:chExt cx="7235100" cy="4109597"/>
          </a:xfrm>
        </p:grpSpPr>
        <p:sp>
          <p:nvSpPr>
            <p:cNvPr id="542" name="Google Shape;542;p49"/>
            <p:cNvSpPr txBox="1"/>
            <p:nvPr/>
          </p:nvSpPr>
          <p:spPr>
            <a:xfrm>
              <a:off x="954450" y="623928"/>
              <a:ext cx="7235100" cy="76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4000">
                  <a:solidFill>
                    <a:srgbClr val="FFFFFF"/>
                  </a:solidFill>
                  <a:latin typeface="Trebuchet MS"/>
                  <a:ea typeface="Trebuchet MS"/>
                  <a:cs typeface="Trebuchet MS"/>
                  <a:sym typeface="Trebuchet MS"/>
                </a:rPr>
                <a:t>Player</a:t>
              </a:r>
              <a:r>
                <a:rPr lang="en-GB" sz="4000">
                  <a:solidFill>
                    <a:srgbClr val="FFFFFF"/>
                  </a:solidFill>
                  <a:latin typeface="Trebuchet MS"/>
                  <a:ea typeface="Trebuchet MS"/>
                  <a:cs typeface="Trebuchet MS"/>
                  <a:sym typeface="Trebuchet MS"/>
                </a:rPr>
                <a:t> </a:t>
              </a:r>
              <a:r>
                <a:rPr b="1" lang="en-GB" sz="4000">
                  <a:solidFill>
                    <a:srgbClr val="EE795B"/>
                  </a:solidFill>
                  <a:latin typeface="Trebuchet MS"/>
                  <a:ea typeface="Trebuchet MS"/>
                  <a:cs typeface="Trebuchet MS"/>
                  <a:sym typeface="Trebuchet MS"/>
                </a:rPr>
                <a:t>Report</a:t>
              </a:r>
              <a:endParaRPr b="1" sz="4000">
                <a:solidFill>
                  <a:srgbClr val="EE795B"/>
                </a:solidFill>
                <a:latin typeface="Trebuchet MS"/>
                <a:ea typeface="Trebuchet MS"/>
                <a:cs typeface="Trebuchet MS"/>
                <a:sym typeface="Trebuchet MS"/>
              </a:endParaRPr>
            </a:p>
          </p:txBody>
        </p:sp>
        <p:grpSp>
          <p:nvGrpSpPr>
            <p:cNvPr id="543" name="Google Shape;543;p49"/>
            <p:cNvGrpSpPr/>
            <p:nvPr/>
          </p:nvGrpSpPr>
          <p:grpSpPr>
            <a:xfrm>
              <a:off x="954450" y="1700867"/>
              <a:ext cx="7235100" cy="878725"/>
              <a:chOff x="558650" y="623900"/>
              <a:chExt cx="7235100" cy="878725"/>
            </a:xfrm>
          </p:grpSpPr>
          <p:sp>
            <p:nvSpPr>
              <p:cNvPr id="544" name="Google Shape;544;p49"/>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Covertly manage relationships with other players</a:t>
                </a:r>
                <a:endParaRPr sz="1600">
                  <a:solidFill>
                    <a:srgbClr val="D9D9D9"/>
                  </a:solidFill>
                  <a:latin typeface="Trebuchet MS"/>
                  <a:ea typeface="Trebuchet MS"/>
                  <a:cs typeface="Trebuchet MS"/>
                  <a:sym typeface="Trebuchet MS"/>
                </a:endParaRPr>
              </a:p>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Avoid the strong, hunt the weak</a:t>
                </a:r>
                <a:endParaRPr sz="1600">
                  <a:solidFill>
                    <a:srgbClr val="D9D9D9"/>
                  </a:solidFill>
                  <a:latin typeface="Trebuchet MS"/>
                  <a:ea typeface="Trebuchet MS"/>
                  <a:cs typeface="Trebuchet MS"/>
                  <a:sym typeface="Trebuchet MS"/>
                </a:endParaRPr>
              </a:p>
            </p:txBody>
          </p:sp>
          <p:sp>
            <p:nvSpPr>
              <p:cNvPr id="545" name="Google Shape;545;p49"/>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Trebuchet MS"/>
                    <a:ea typeface="Trebuchet MS"/>
                    <a:cs typeface="Trebuchet MS"/>
                    <a:sym typeface="Trebuchet MS"/>
                  </a:rPr>
                  <a:t>Regular</a:t>
                </a:r>
                <a:r>
                  <a:rPr lang="en-GB" sz="2000">
                    <a:solidFill>
                      <a:srgbClr val="FFFFFF"/>
                    </a:solidFill>
                    <a:latin typeface="Trebuchet MS"/>
                    <a:ea typeface="Trebuchet MS"/>
                    <a:cs typeface="Trebuchet MS"/>
                    <a:sym typeface="Trebuchet MS"/>
                  </a:rPr>
                  <a:t> </a:t>
                </a:r>
                <a:r>
                  <a:rPr b="1" lang="en-GB" sz="2000">
                    <a:solidFill>
                      <a:srgbClr val="EE795B"/>
                    </a:solidFill>
                    <a:latin typeface="Trebuchet MS"/>
                    <a:ea typeface="Trebuchet MS"/>
                    <a:cs typeface="Trebuchet MS"/>
                    <a:sym typeface="Trebuchet MS"/>
                  </a:rPr>
                  <a:t>Playing Times</a:t>
                </a:r>
                <a:endParaRPr b="1" sz="2000">
                  <a:solidFill>
                    <a:srgbClr val="EE795B"/>
                  </a:solidFill>
                  <a:latin typeface="Trebuchet MS"/>
                  <a:ea typeface="Trebuchet MS"/>
                  <a:cs typeface="Trebuchet MS"/>
                  <a:sym typeface="Trebuchet MS"/>
                </a:endParaRPr>
              </a:p>
            </p:txBody>
          </p:sp>
        </p:grpSp>
        <p:grpSp>
          <p:nvGrpSpPr>
            <p:cNvPr id="546" name="Google Shape;546;p49"/>
            <p:cNvGrpSpPr/>
            <p:nvPr/>
          </p:nvGrpSpPr>
          <p:grpSpPr>
            <a:xfrm>
              <a:off x="954450" y="2777833"/>
              <a:ext cx="7235100" cy="878725"/>
              <a:chOff x="558650" y="623900"/>
              <a:chExt cx="7235100" cy="878725"/>
            </a:xfrm>
          </p:grpSpPr>
          <p:sp>
            <p:nvSpPr>
              <p:cNvPr id="547" name="Google Shape;547;p49"/>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Classifications based on global results</a:t>
                </a:r>
                <a:endParaRPr sz="1600">
                  <a:solidFill>
                    <a:srgbClr val="D9D9D9"/>
                  </a:solidFill>
                  <a:latin typeface="Trebuchet MS"/>
                  <a:ea typeface="Trebuchet MS"/>
                  <a:cs typeface="Trebuchet MS"/>
                  <a:sym typeface="Trebuchet MS"/>
                </a:endParaRPr>
              </a:p>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Classifications based on pairwise relationships</a:t>
                </a:r>
                <a:endParaRPr sz="1600">
                  <a:solidFill>
                    <a:srgbClr val="D9D9D9"/>
                  </a:solidFill>
                  <a:latin typeface="Trebuchet MS"/>
                  <a:ea typeface="Trebuchet MS"/>
                  <a:cs typeface="Trebuchet MS"/>
                  <a:sym typeface="Trebuchet MS"/>
                </a:endParaRPr>
              </a:p>
              <a:p>
                <a:pPr indent="0" lvl="0" marL="0" rtl="0" algn="l">
                  <a:spcBef>
                    <a:spcPts val="0"/>
                  </a:spcBef>
                  <a:spcAft>
                    <a:spcPts val="0"/>
                  </a:spcAft>
                  <a:buNone/>
                </a:pPr>
                <a:r>
                  <a:t/>
                </a:r>
                <a:endParaRPr sz="1600">
                  <a:solidFill>
                    <a:srgbClr val="D9D9D9"/>
                  </a:solidFill>
                </a:endParaRPr>
              </a:p>
              <a:p>
                <a:pPr indent="0" lvl="0" marL="0" rtl="0" algn="ctr">
                  <a:spcBef>
                    <a:spcPts val="0"/>
                  </a:spcBef>
                  <a:spcAft>
                    <a:spcPts val="0"/>
                  </a:spcAft>
                  <a:buNone/>
                </a:pPr>
                <a:r>
                  <a:t/>
                </a:r>
                <a:endParaRPr>
                  <a:solidFill>
                    <a:srgbClr val="D9D9D9"/>
                  </a:solidFill>
                </a:endParaRPr>
              </a:p>
            </p:txBody>
          </p:sp>
          <p:sp>
            <p:nvSpPr>
              <p:cNvPr id="548" name="Google Shape;548;p49"/>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rgbClr val="FFFFFF"/>
                    </a:solidFill>
                    <a:latin typeface="Trebuchet MS"/>
                    <a:ea typeface="Trebuchet MS"/>
                    <a:cs typeface="Trebuchet MS"/>
                    <a:sym typeface="Trebuchet MS"/>
                  </a:rPr>
                  <a:t>Player</a:t>
                </a:r>
                <a:r>
                  <a:rPr lang="en-GB" sz="2000">
                    <a:solidFill>
                      <a:srgbClr val="FFFFFF"/>
                    </a:solidFill>
                    <a:latin typeface="Trebuchet MS"/>
                    <a:ea typeface="Trebuchet MS"/>
                    <a:cs typeface="Trebuchet MS"/>
                    <a:sym typeface="Trebuchet MS"/>
                  </a:rPr>
                  <a:t> </a:t>
                </a:r>
                <a:r>
                  <a:rPr b="1" lang="en-GB" sz="2000">
                    <a:solidFill>
                      <a:srgbClr val="EE795B"/>
                    </a:solidFill>
                    <a:latin typeface="Trebuchet MS"/>
                    <a:ea typeface="Trebuchet MS"/>
                    <a:cs typeface="Trebuchet MS"/>
                    <a:sym typeface="Trebuchet MS"/>
                  </a:rPr>
                  <a:t>Classifications</a:t>
                </a:r>
                <a:endParaRPr b="1" sz="2000">
                  <a:solidFill>
                    <a:srgbClr val="EE795B"/>
                  </a:solidFill>
                  <a:latin typeface="Trebuchet MS"/>
                  <a:ea typeface="Trebuchet MS"/>
                  <a:cs typeface="Trebuchet MS"/>
                  <a:sym typeface="Trebuchet MS"/>
                </a:endParaRPr>
              </a:p>
            </p:txBody>
          </p:sp>
        </p:grpSp>
        <p:grpSp>
          <p:nvGrpSpPr>
            <p:cNvPr id="549" name="Google Shape;549;p49"/>
            <p:cNvGrpSpPr/>
            <p:nvPr/>
          </p:nvGrpSpPr>
          <p:grpSpPr>
            <a:xfrm>
              <a:off x="954450" y="3854800"/>
              <a:ext cx="7235100" cy="878725"/>
              <a:chOff x="558650" y="623900"/>
              <a:chExt cx="7235100" cy="878725"/>
            </a:xfrm>
          </p:grpSpPr>
          <p:sp>
            <p:nvSpPr>
              <p:cNvPr id="550" name="Google Shape;550;p49"/>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Individuals and groups (population tendencies)</a:t>
                </a:r>
                <a:endParaRPr sz="1600">
                  <a:solidFill>
                    <a:srgbClr val="D9D9D9"/>
                  </a:solidFill>
                  <a:latin typeface="Trebuchet MS"/>
                  <a:ea typeface="Trebuchet MS"/>
                  <a:cs typeface="Trebuchet MS"/>
                  <a:sym typeface="Trebuchet MS"/>
                </a:endParaRPr>
              </a:p>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Frequently played network graph, cumulative profit</a:t>
                </a:r>
                <a:endParaRPr sz="1600">
                  <a:solidFill>
                    <a:srgbClr val="D9D9D9"/>
                  </a:solidFill>
                  <a:latin typeface="Trebuchet MS"/>
                  <a:ea typeface="Trebuchet MS"/>
                  <a:cs typeface="Trebuchet MS"/>
                  <a:sym typeface="Trebuchet MS"/>
                </a:endParaRPr>
              </a:p>
              <a:p>
                <a:pPr indent="0" lvl="0" marL="0" rtl="0" algn="ctr">
                  <a:spcBef>
                    <a:spcPts val="0"/>
                  </a:spcBef>
                  <a:spcAft>
                    <a:spcPts val="0"/>
                  </a:spcAft>
                  <a:buNone/>
                </a:pPr>
                <a:r>
                  <a:rPr lang="en-GB" sz="1600">
                    <a:solidFill>
                      <a:srgbClr val="D9D9D9"/>
                    </a:solidFill>
                    <a:latin typeface="Trebuchet MS"/>
                    <a:ea typeface="Trebuchet MS"/>
                    <a:cs typeface="Trebuchet MS"/>
                    <a:sym typeface="Trebuchet MS"/>
                  </a:rPr>
                  <a:t>Characteristics of player sets - by buy in and volume</a:t>
                </a:r>
                <a:endParaRPr sz="1600">
                  <a:solidFill>
                    <a:srgbClr val="D9D9D9"/>
                  </a:solidFill>
                  <a:latin typeface="Trebuchet MS"/>
                  <a:ea typeface="Trebuchet MS"/>
                  <a:cs typeface="Trebuchet MS"/>
                  <a:sym typeface="Trebuchet MS"/>
                </a:endParaRPr>
              </a:p>
              <a:p>
                <a:pPr indent="0" lvl="0" marL="0" rtl="0" algn="l">
                  <a:spcBef>
                    <a:spcPts val="0"/>
                  </a:spcBef>
                  <a:spcAft>
                    <a:spcPts val="0"/>
                  </a:spcAft>
                  <a:buNone/>
                </a:pPr>
                <a:r>
                  <a:t/>
                </a:r>
                <a:endParaRPr sz="900">
                  <a:solidFill>
                    <a:srgbClr val="D9D9D9"/>
                  </a:solidFill>
                  <a:latin typeface="Trebuchet MS"/>
                  <a:ea typeface="Trebuchet MS"/>
                  <a:cs typeface="Trebuchet MS"/>
                  <a:sym typeface="Trebuchet MS"/>
                </a:endParaRPr>
              </a:p>
            </p:txBody>
          </p:sp>
          <p:sp>
            <p:nvSpPr>
              <p:cNvPr id="551" name="Google Shape;551;p49"/>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solidFill>
                      <a:schemeClr val="lt1"/>
                    </a:solidFill>
                    <a:latin typeface="Trebuchet MS"/>
                    <a:ea typeface="Trebuchet MS"/>
                    <a:cs typeface="Trebuchet MS"/>
                    <a:sym typeface="Trebuchet MS"/>
                  </a:rPr>
                  <a:t>Customisable </a:t>
                </a:r>
                <a:r>
                  <a:rPr b="1" lang="en-GB" sz="2000">
                    <a:solidFill>
                      <a:srgbClr val="EE795B"/>
                    </a:solidFill>
                    <a:latin typeface="Trebuchet MS"/>
                    <a:ea typeface="Trebuchet MS"/>
                    <a:cs typeface="Trebuchet MS"/>
                    <a:sym typeface="Trebuchet MS"/>
                  </a:rPr>
                  <a:t>Interactive Visualisations</a:t>
                </a:r>
                <a:endParaRPr sz="1500">
                  <a:solidFill>
                    <a:srgbClr val="FFFFFF"/>
                  </a:solidFill>
                  <a:latin typeface="Muli"/>
                  <a:ea typeface="Muli"/>
                  <a:cs typeface="Muli"/>
                  <a:sym typeface="Muli"/>
                </a:endParaRPr>
              </a:p>
            </p:txBody>
          </p:sp>
        </p:grpSp>
      </p:grpSp>
      <p:cxnSp>
        <p:nvCxnSpPr>
          <p:cNvPr id="552" name="Google Shape;552;p49"/>
          <p:cNvCxnSpPr/>
          <p:nvPr/>
        </p:nvCxnSpPr>
        <p:spPr>
          <a:xfrm>
            <a:off x="2724300" y="1502750"/>
            <a:ext cx="3695400" cy="0"/>
          </a:xfrm>
          <a:prstGeom prst="straightConnector1">
            <a:avLst/>
          </a:prstGeom>
          <a:noFill/>
          <a:ln cap="flat" cmpd="sng" w="28575">
            <a:solidFill>
              <a:srgbClr val="EE795B"/>
            </a:solidFill>
            <a:prstDash val="solid"/>
            <a:round/>
            <a:headEnd len="med" w="med" type="none"/>
            <a:tailEnd len="med" w="med" type="none"/>
          </a:ln>
        </p:spPr>
      </p:cxnSp>
      <p:cxnSp>
        <p:nvCxnSpPr>
          <p:cNvPr id="553" name="Google Shape;553;p49"/>
          <p:cNvCxnSpPr/>
          <p:nvPr/>
        </p:nvCxnSpPr>
        <p:spPr>
          <a:xfrm>
            <a:off x="2724300" y="2582000"/>
            <a:ext cx="3695400" cy="0"/>
          </a:xfrm>
          <a:prstGeom prst="straightConnector1">
            <a:avLst/>
          </a:prstGeom>
          <a:noFill/>
          <a:ln cap="flat" cmpd="sng" w="28575">
            <a:solidFill>
              <a:srgbClr val="EE795B"/>
            </a:solidFill>
            <a:prstDash val="solid"/>
            <a:round/>
            <a:headEnd len="med" w="med" type="none"/>
            <a:tailEnd len="med" w="med" type="none"/>
          </a:ln>
        </p:spPr>
      </p:cxnSp>
      <p:cxnSp>
        <p:nvCxnSpPr>
          <p:cNvPr id="554" name="Google Shape;554;p49"/>
          <p:cNvCxnSpPr/>
          <p:nvPr/>
        </p:nvCxnSpPr>
        <p:spPr>
          <a:xfrm>
            <a:off x="2724300" y="3647575"/>
            <a:ext cx="3695400" cy="0"/>
          </a:xfrm>
          <a:prstGeom prst="straightConnector1">
            <a:avLst/>
          </a:prstGeom>
          <a:noFill/>
          <a:ln cap="flat" cmpd="sng" w="28575">
            <a:solidFill>
              <a:srgbClr val="EE795B"/>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50"/>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p50"/>
          <p:cNvSpPr txBox="1"/>
          <p:nvPr/>
        </p:nvSpPr>
        <p:spPr>
          <a:xfrm>
            <a:off x="2329050" y="2933600"/>
            <a:ext cx="4485900" cy="6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350">
                <a:solidFill>
                  <a:srgbClr val="FFFFFF"/>
                </a:solidFill>
                <a:latin typeface="Trebuchet MS"/>
                <a:ea typeface="Trebuchet MS"/>
                <a:cs typeface="Trebuchet MS"/>
                <a:sym typeface="Trebuchet MS"/>
              </a:rPr>
              <a:t>Thanks </a:t>
            </a:r>
            <a:r>
              <a:rPr b="1" lang="en-GB" sz="3350">
                <a:solidFill>
                  <a:srgbClr val="FFFFFF"/>
                </a:solidFill>
                <a:latin typeface="Trebuchet MS"/>
                <a:ea typeface="Trebuchet MS"/>
                <a:cs typeface="Trebuchet MS"/>
                <a:sym typeface="Trebuchet MS"/>
              </a:rPr>
              <a:t>for</a:t>
            </a:r>
            <a:r>
              <a:rPr b="1" lang="en-GB" sz="3350">
                <a:solidFill>
                  <a:srgbClr val="FFFFFF"/>
                </a:solidFill>
                <a:latin typeface="Trebuchet MS"/>
                <a:ea typeface="Trebuchet MS"/>
                <a:cs typeface="Trebuchet MS"/>
                <a:sym typeface="Trebuchet MS"/>
              </a:rPr>
              <a:t> Watching</a:t>
            </a:r>
            <a:endParaRPr b="1" sz="3350">
              <a:solidFill>
                <a:srgbClr val="FFFFFF"/>
              </a:solidFill>
              <a:latin typeface="Trebuchet MS"/>
              <a:ea typeface="Trebuchet MS"/>
              <a:cs typeface="Trebuchet MS"/>
              <a:sym typeface="Trebuchet MS"/>
            </a:endParaRPr>
          </a:p>
        </p:txBody>
      </p:sp>
      <p:sp>
        <p:nvSpPr>
          <p:cNvPr id="561" name="Google Shape;561;p50"/>
          <p:cNvSpPr/>
          <p:nvPr/>
        </p:nvSpPr>
        <p:spPr>
          <a:xfrm>
            <a:off x="3775500" y="1131350"/>
            <a:ext cx="1593000" cy="15354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0"/>
          <p:cNvSpPr/>
          <p:nvPr/>
        </p:nvSpPr>
        <p:spPr>
          <a:xfrm>
            <a:off x="4027800" y="1495700"/>
            <a:ext cx="1088400" cy="806700"/>
          </a:xfrm>
          <a:custGeom>
            <a:rect b="b" l="l" r="r" t="t"/>
            <a:pathLst>
              <a:path extrusionOk="0" h="120000" w="12000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17"/>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a:t>
            </a:r>
            <a:r>
              <a:rPr lang="en-GB"/>
              <a:t> </a:t>
            </a:r>
            <a:r>
              <a:rPr b="1" lang="en-GB">
                <a:solidFill>
                  <a:srgbClr val="EE795B"/>
                </a:solidFill>
              </a:rPr>
              <a:t>Competition</a:t>
            </a:r>
            <a:endParaRPr b="1">
              <a:solidFill>
                <a:srgbClr val="EE795B"/>
              </a:solidFill>
            </a:endParaRPr>
          </a:p>
        </p:txBody>
      </p:sp>
      <p:sp>
        <p:nvSpPr>
          <p:cNvPr id="173" name="Google Shape;173;p17"/>
          <p:cNvSpPr txBox="1"/>
          <p:nvPr>
            <p:ph idx="12" type="sldNum"/>
          </p:nvPr>
        </p:nvSpPr>
        <p:spPr>
          <a:xfrm>
            <a:off x="434300" y="4736375"/>
            <a:ext cx="3798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
        <p:nvSpPr>
          <p:cNvPr id="174" name="Google Shape;174;p17"/>
          <p:cNvSpPr txBox="1"/>
          <p:nvPr/>
        </p:nvSpPr>
        <p:spPr>
          <a:xfrm>
            <a:off x="432450" y="1322275"/>
            <a:ext cx="25485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566579"/>
                </a:solidFill>
                <a:latin typeface="Trebuchet MS"/>
                <a:ea typeface="Trebuchet MS"/>
                <a:cs typeface="Trebuchet MS"/>
                <a:sym typeface="Trebuchet MS"/>
              </a:rPr>
              <a:t>Game review</a:t>
            </a:r>
            <a:endParaRPr sz="2400">
              <a:solidFill>
                <a:srgbClr val="566579"/>
              </a:solidFill>
              <a:latin typeface="Trebuchet MS"/>
              <a:ea typeface="Trebuchet MS"/>
              <a:cs typeface="Trebuchet MS"/>
              <a:sym typeface="Trebuchet MS"/>
            </a:endParaRPr>
          </a:p>
        </p:txBody>
      </p:sp>
      <p:sp>
        <p:nvSpPr>
          <p:cNvPr id="175" name="Google Shape;175;p17"/>
          <p:cNvSpPr txBox="1"/>
          <p:nvPr/>
        </p:nvSpPr>
        <p:spPr>
          <a:xfrm>
            <a:off x="3258438" y="1261375"/>
            <a:ext cx="2587800" cy="88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566579"/>
                </a:solidFill>
                <a:latin typeface="Trebuchet MS"/>
                <a:ea typeface="Trebuchet MS"/>
                <a:cs typeface="Trebuchet MS"/>
                <a:sym typeface="Trebuchet MS"/>
              </a:rPr>
              <a:t>Aggregated player statistics</a:t>
            </a:r>
            <a:endParaRPr sz="2400">
              <a:solidFill>
                <a:srgbClr val="566579"/>
              </a:solidFill>
              <a:latin typeface="Trebuchet MS"/>
              <a:ea typeface="Trebuchet MS"/>
              <a:cs typeface="Trebuchet MS"/>
              <a:sym typeface="Trebuchet MS"/>
            </a:endParaRPr>
          </a:p>
        </p:txBody>
      </p:sp>
      <p:sp>
        <p:nvSpPr>
          <p:cNvPr id="176" name="Google Shape;176;p17"/>
          <p:cNvSpPr txBox="1"/>
          <p:nvPr/>
        </p:nvSpPr>
        <p:spPr>
          <a:xfrm>
            <a:off x="6123750" y="1401326"/>
            <a:ext cx="2587800" cy="7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rgbClr val="566579"/>
                </a:solidFill>
                <a:latin typeface="Trebuchet MS"/>
                <a:ea typeface="Trebuchet MS"/>
                <a:cs typeface="Trebuchet MS"/>
                <a:sym typeface="Trebuchet MS"/>
              </a:rPr>
              <a:t>Advanced poker bots</a:t>
            </a:r>
            <a:endParaRPr sz="2400">
              <a:solidFill>
                <a:srgbClr val="566579"/>
              </a:solidFill>
              <a:latin typeface="Trebuchet MS"/>
              <a:ea typeface="Trebuchet MS"/>
              <a:cs typeface="Trebuchet MS"/>
              <a:sym typeface="Trebuchet MS"/>
            </a:endParaRPr>
          </a:p>
        </p:txBody>
      </p:sp>
      <p:sp>
        <p:nvSpPr>
          <p:cNvPr id="177" name="Google Shape;177;p17"/>
          <p:cNvSpPr/>
          <p:nvPr/>
        </p:nvSpPr>
        <p:spPr>
          <a:xfrm>
            <a:off x="1472427" y="3474216"/>
            <a:ext cx="402000" cy="2505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nvGrpSpPr>
          <p:cNvPr id="178" name="Google Shape;178;p17"/>
          <p:cNvGrpSpPr/>
          <p:nvPr/>
        </p:nvGrpSpPr>
        <p:grpSpPr>
          <a:xfrm>
            <a:off x="4382469" y="3412567"/>
            <a:ext cx="317436" cy="373816"/>
            <a:chOff x="5551488" y="3105150"/>
            <a:chExt cx="2430600" cy="2862300"/>
          </a:xfrm>
        </p:grpSpPr>
        <p:sp>
          <p:nvSpPr>
            <p:cNvPr id="179" name="Google Shape;179;p17"/>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80" name="Google Shape;180;p17"/>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81" name="Google Shape;181;p17"/>
          <p:cNvGrpSpPr/>
          <p:nvPr/>
        </p:nvGrpSpPr>
        <p:grpSpPr>
          <a:xfrm>
            <a:off x="7222121" y="3417652"/>
            <a:ext cx="363855" cy="363633"/>
            <a:chOff x="4667251" y="4117975"/>
            <a:chExt cx="5205362" cy="5202188"/>
          </a:xfrm>
        </p:grpSpPr>
        <p:sp>
          <p:nvSpPr>
            <p:cNvPr id="182" name="Google Shape;182;p17"/>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83" name="Google Shape;183;p17"/>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84" name="Google Shape;184;p17"/>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pic>
        <p:nvPicPr>
          <p:cNvPr id="185" name="Google Shape;185;p17"/>
          <p:cNvPicPr preferRelativeResize="0"/>
          <p:nvPr/>
        </p:nvPicPr>
        <p:blipFill>
          <a:blip r:embed="rId3">
            <a:alphaModFix/>
          </a:blip>
          <a:stretch>
            <a:fillRect/>
          </a:stretch>
        </p:blipFill>
        <p:spPr>
          <a:xfrm>
            <a:off x="379525" y="2426950"/>
            <a:ext cx="2587800" cy="1263925"/>
          </a:xfrm>
          <a:prstGeom prst="rect">
            <a:avLst/>
          </a:prstGeom>
          <a:noFill/>
          <a:ln>
            <a:noFill/>
          </a:ln>
        </p:spPr>
      </p:pic>
      <p:pic>
        <p:nvPicPr>
          <p:cNvPr id="186" name="Google Shape;186;p17"/>
          <p:cNvPicPr preferRelativeResize="0"/>
          <p:nvPr/>
        </p:nvPicPr>
        <p:blipFill>
          <a:blip r:embed="rId4">
            <a:alphaModFix/>
          </a:blip>
          <a:stretch>
            <a:fillRect/>
          </a:stretch>
        </p:blipFill>
        <p:spPr>
          <a:xfrm>
            <a:off x="5918418" y="2244050"/>
            <a:ext cx="2990156" cy="1498200"/>
          </a:xfrm>
          <a:prstGeom prst="rect">
            <a:avLst/>
          </a:prstGeom>
          <a:noFill/>
          <a:ln>
            <a:noFill/>
          </a:ln>
        </p:spPr>
      </p:pic>
      <p:pic>
        <p:nvPicPr>
          <p:cNvPr id="187" name="Google Shape;187;p17"/>
          <p:cNvPicPr preferRelativeResize="0"/>
          <p:nvPr/>
        </p:nvPicPr>
        <p:blipFill>
          <a:blip r:embed="rId5">
            <a:alphaModFix/>
          </a:blip>
          <a:stretch>
            <a:fillRect/>
          </a:stretch>
        </p:blipFill>
        <p:spPr>
          <a:xfrm>
            <a:off x="3462457" y="2429550"/>
            <a:ext cx="2044318" cy="137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18"/>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The</a:t>
            </a:r>
            <a:r>
              <a:rPr lang="en-GB">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Data</a:t>
            </a:r>
            <a:endParaRPr b="1">
              <a:solidFill>
                <a:srgbClr val="EE795B"/>
              </a:solidFill>
              <a:latin typeface="Trebuchet MS"/>
              <a:ea typeface="Trebuchet MS"/>
              <a:cs typeface="Trebuchet MS"/>
              <a:sym typeface="Trebuchet MS"/>
            </a:endParaRPr>
          </a:p>
        </p:txBody>
      </p:sp>
      <p:sp>
        <p:nvSpPr>
          <p:cNvPr id="193" name="Google Shape;193;p18"/>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grpSp>
        <p:nvGrpSpPr>
          <p:cNvPr id="194" name="Google Shape;194;p18"/>
          <p:cNvGrpSpPr/>
          <p:nvPr/>
        </p:nvGrpSpPr>
        <p:grpSpPr>
          <a:xfrm>
            <a:off x="4461007" y="2772970"/>
            <a:ext cx="311603" cy="320005"/>
            <a:chOff x="5551488" y="3105150"/>
            <a:chExt cx="2430600" cy="2862300"/>
          </a:xfrm>
        </p:grpSpPr>
        <p:sp>
          <p:nvSpPr>
            <p:cNvPr id="195" name="Google Shape;195;p18"/>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96" name="Google Shape;196;p18"/>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197" name="Google Shape;197;p18"/>
          <p:cNvGrpSpPr/>
          <p:nvPr/>
        </p:nvGrpSpPr>
        <p:grpSpPr>
          <a:xfrm>
            <a:off x="7235471" y="2869902"/>
            <a:ext cx="363855" cy="363633"/>
            <a:chOff x="4667251" y="4117975"/>
            <a:chExt cx="5205362" cy="5202188"/>
          </a:xfrm>
        </p:grpSpPr>
        <p:sp>
          <p:nvSpPr>
            <p:cNvPr id="198" name="Google Shape;198;p18"/>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99" name="Google Shape;199;p18"/>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00" name="Google Shape;200;p18"/>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201" name="Google Shape;201;p18"/>
          <p:cNvGrpSpPr/>
          <p:nvPr/>
        </p:nvGrpSpPr>
        <p:grpSpPr>
          <a:xfrm>
            <a:off x="1333533" y="1228999"/>
            <a:ext cx="513196" cy="502524"/>
            <a:chOff x="1901825" y="3711575"/>
            <a:chExt cx="1666763" cy="1677875"/>
          </a:xfrm>
        </p:grpSpPr>
        <p:sp>
          <p:nvSpPr>
            <p:cNvPr id="202" name="Google Shape;202;p18"/>
            <p:cNvSpPr/>
            <p:nvPr/>
          </p:nvSpPr>
          <p:spPr>
            <a:xfrm>
              <a:off x="1901825" y="3711575"/>
              <a:ext cx="833400" cy="833400"/>
            </a:xfrm>
            <a:custGeom>
              <a:rect b="b" l="l" r="r" t="t"/>
              <a:pathLst>
                <a:path extrusionOk="0" h="120000" w="12000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03" name="Google Shape;203;p18"/>
            <p:cNvSpPr/>
            <p:nvPr/>
          </p:nvSpPr>
          <p:spPr>
            <a:xfrm>
              <a:off x="2749550" y="4560888"/>
              <a:ext cx="749400" cy="749400"/>
            </a:xfrm>
            <a:custGeom>
              <a:rect b="b" l="l" r="r" t="t"/>
              <a:pathLst>
                <a:path extrusionOk="0" h="120000" w="12000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04" name="Google Shape;204;p18"/>
            <p:cNvSpPr/>
            <p:nvPr/>
          </p:nvSpPr>
          <p:spPr>
            <a:xfrm>
              <a:off x="1906588" y="3727450"/>
              <a:ext cx="1662000" cy="1662000"/>
            </a:xfrm>
            <a:custGeom>
              <a:rect b="b" l="l" r="r" t="t"/>
              <a:pathLst>
                <a:path extrusionOk="0" h="120000" w="12000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205" name="Google Shape;205;p18"/>
          <p:cNvGrpSpPr/>
          <p:nvPr/>
        </p:nvGrpSpPr>
        <p:grpSpPr>
          <a:xfrm>
            <a:off x="1161132" y="2428316"/>
            <a:ext cx="647755" cy="596503"/>
            <a:chOff x="5551488" y="3105150"/>
            <a:chExt cx="2430600" cy="2862300"/>
          </a:xfrm>
        </p:grpSpPr>
        <p:sp>
          <p:nvSpPr>
            <p:cNvPr id="206" name="Google Shape;206;p18"/>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07" name="Google Shape;207;p18"/>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208" name="Google Shape;208;p18"/>
          <p:cNvGrpSpPr/>
          <p:nvPr/>
        </p:nvGrpSpPr>
        <p:grpSpPr>
          <a:xfrm>
            <a:off x="1212661" y="3691696"/>
            <a:ext cx="584154" cy="499374"/>
            <a:chOff x="-204788" y="1498600"/>
            <a:chExt cx="4733826" cy="4751413"/>
          </a:xfrm>
        </p:grpSpPr>
        <p:sp>
          <p:nvSpPr>
            <p:cNvPr id="209" name="Google Shape;209;p18"/>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0" name="Google Shape;210;p18"/>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1" name="Google Shape;211;p18"/>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2" name="Google Shape;212;p18"/>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3" name="Google Shape;213;p18"/>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4" name="Google Shape;214;p18"/>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215" name="Google Shape;215;p18"/>
          <p:cNvGrpSpPr/>
          <p:nvPr/>
        </p:nvGrpSpPr>
        <p:grpSpPr>
          <a:xfrm>
            <a:off x="1161132" y="3741066"/>
            <a:ext cx="647755" cy="596503"/>
            <a:chOff x="5551488" y="3105150"/>
            <a:chExt cx="2430600" cy="2862300"/>
          </a:xfrm>
        </p:grpSpPr>
        <p:sp>
          <p:nvSpPr>
            <p:cNvPr id="216" name="Google Shape;216;p18"/>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17" name="Google Shape;217;p18"/>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grpSp>
        <p:nvGrpSpPr>
          <p:cNvPr id="218" name="Google Shape;218;p18"/>
          <p:cNvGrpSpPr/>
          <p:nvPr/>
        </p:nvGrpSpPr>
        <p:grpSpPr>
          <a:xfrm>
            <a:off x="1368462" y="2524098"/>
            <a:ext cx="443341" cy="497182"/>
            <a:chOff x="5551488" y="3105150"/>
            <a:chExt cx="2430600" cy="2862300"/>
          </a:xfrm>
        </p:grpSpPr>
        <p:sp>
          <p:nvSpPr>
            <p:cNvPr id="219" name="Google Shape;219;p18"/>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20" name="Google Shape;220;p18"/>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221" name="Google Shape;221;p18"/>
          <p:cNvSpPr txBox="1"/>
          <p:nvPr>
            <p:ph idx="1" type="body"/>
          </p:nvPr>
        </p:nvSpPr>
        <p:spPr>
          <a:xfrm>
            <a:off x="311700" y="877200"/>
            <a:ext cx="7228200" cy="39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E795B"/>
                </a:solidFill>
                <a:highlight>
                  <a:schemeClr val="lt1"/>
                </a:highlight>
                <a:latin typeface="Trebuchet MS"/>
                <a:ea typeface="Trebuchet MS"/>
                <a:cs typeface="Trebuchet MS"/>
                <a:sym typeface="Trebuchet MS"/>
              </a:rPr>
              <a:t>Data</a:t>
            </a:r>
            <a:r>
              <a:rPr b="1" lang="en-GB">
                <a:solidFill>
                  <a:srgbClr val="EE795B"/>
                </a:solidFill>
                <a:highlight>
                  <a:schemeClr val="lt1"/>
                </a:highlight>
                <a:latin typeface="Trebuchet MS"/>
                <a:ea typeface="Trebuchet MS"/>
                <a:cs typeface="Trebuchet MS"/>
                <a:sym typeface="Trebuchet MS"/>
              </a:rPr>
              <a:t>: </a:t>
            </a:r>
            <a:r>
              <a:rPr b="1" lang="en-GB">
                <a:solidFill>
                  <a:srgbClr val="666666"/>
                </a:solidFill>
                <a:highlight>
                  <a:schemeClr val="lt1"/>
                </a:highlight>
                <a:latin typeface="Trebuchet MS"/>
                <a:ea typeface="Trebuchet MS"/>
                <a:cs typeface="Trebuchet MS"/>
                <a:sym typeface="Trebuchet MS"/>
              </a:rPr>
              <a:t>Game summaries sourced from poker hand scraping service</a:t>
            </a:r>
            <a:endParaRPr b="1">
              <a:solidFill>
                <a:srgbClr val="666666"/>
              </a:solidFill>
              <a:highlight>
                <a:schemeClr val="lt1"/>
              </a:highlight>
              <a:latin typeface="Trebuchet MS"/>
              <a:ea typeface="Trebuchet MS"/>
              <a:cs typeface="Trebuchet MS"/>
              <a:sym typeface="Trebuchet MS"/>
            </a:endParaRPr>
          </a:p>
          <a:p>
            <a:pPr indent="0" lvl="0" marL="0" rtl="0" algn="l">
              <a:spcBef>
                <a:spcPts val="0"/>
              </a:spcBef>
              <a:spcAft>
                <a:spcPts val="0"/>
              </a:spcAft>
              <a:buNone/>
            </a:pPr>
            <a:r>
              <a:t/>
            </a:r>
            <a:endParaRPr b="1">
              <a:solidFill>
                <a:srgbClr val="666666"/>
              </a:solidFill>
              <a:highlight>
                <a:schemeClr val="lt1"/>
              </a:highlight>
              <a:latin typeface="Trebuchet MS"/>
              <a:ea typeface="Trebuchet MS"/>
              <a:cs typeface="Trebuchet MS"/>
              <a:sym typeface="Trebuchet MS"/>
            </a:endParaRPr>
          </a:p>
          <a:p>
            <a:pPr indent="0" lvl="0" marL="0" rtl="0" algn="l">
              <a:spcBef>
                <a:spcPts val="0"/>
              </a:spcBef>
              <a:spcAft>
                <a:spcPts val="0"/>
              </a:spcAft>
              <a:buNone/>
            </a:pPr>
            <a:r>
              <a:rPr b="1" lang="en-GB">
                <a:solidFill>
                  <a:srgbClr val="EE795B"/>
                </a:solidFill>
                <a:highlight>
                  <a:schemeClr val="lt1"/>
                </a:highlight>
                <a:latin typeface="Trebuchet MS"/>
                <a:ea typeface="Trebuchet MS"/>
                <a:cs typeface="Trebuchet MS"/>
                <a:sym typeface="Trebuchet MS"/>
              </a:rPr>
              <a:t>Period:</a:t>
            </a:r>
            <a:r>
              <a:rPr b="1" lang="en-GB">
                <a:solidFill>
                  <a:srgbClr val="666666"/>
                </a:solidFill>
                <a:highlight>
                  <a:schemeClr val="lt1"/>
                </a:highlight>
                <a:latin typeface="Trebuchet MS"/>
                <a:ea typeface="Trebuchet MS"/>
                <a:cs typeface="Trebuchet MS"/>
                <a:sym typeface="Trebuchet MS"/>
              </a:rPr>
              <a:t> One year (200,000 games)</a:t>
            </a:r>
            <a:endParaRPr b="1">
              <a:solidFill>
                <a:srgbClr val="666666"/>
              </a:solidFill>
              <a:highlight>
                <a:schemeClr val="lt1"/>
              </a:highlight>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b="1">
              <a:solidFill>
                <a:srgbClr val="666666"/>
              </a:solidFill>
              <a:highlight>
                <a:schemeClr val="lt1"/>
              </a:highlight>
              <a:latin typeface="Trebuchet MS"/>
              <a:ea typeface="Trebuchet MS"/>
              <a:cs typeface="Trebuchet MS"/>
              <a:sym typeface="Trebuchet MS"/>
            </a:endParaRPr>
          </a:p>
          <a:p>
            <a:pPr indent="0" lvl="0" marL="0" rtl="0" algn="l">
              <a:spcBef>
                <a:spcPts val="0"/>
              </a:spcBef>
              <a:spcAft>
                <a:spcPts val="0"/>
              </a:spcAft>
              <a:buNone/>
            </a:pPr>
            <a:r>
              <a:rPr b="1" lang="en-GB">
                <a:solidFill>
                  <a:srgbClr val="EE795B"/>
                </a:solidFill>
                <a:highlight>
                  <a:schemeClr val="lt1"/>
                </a:highlight>
                <a:latin typeface="Trebuchet MS"/>
                <a:ea typeface="Trebuchet MS"/>
                <a:cs typeface="Trebuchet MS"/>
                <a:sym typeface="Trebuchet MS"/>
              </a:rPr>
              <a:t>Game type:</a:t>
            </a:r>
            <a:r>
              <a:rPr b="1" lang="en-GB">
                <a:solidFill>
                  <a:srgbClr val="666666"/>
                </a:solidFill>
                <a:highlight>
                  <a:schemeClr val="lt1"/>
                </a:highlight>
                <a:latin typeface="Trebuchet MS"/>
                <a:ea typeface="Trebuchet MS"/>
                <a:cs typeface="Trebuchet MS"/>
                <a:sym typeface="Trebuchet MS"/>
              </a:rPr>
              <a:t> Heads up sit and go</a:t>
            </a:r>
            <a:endParaRPr b="1">
              <a:solidFill>
                <a:srgbClr val="666666"/>
              </a:solidFill>
              <a:highlight>
                <a:schemeClr val="lt1"/>
              </a:highlight>
              <a:latin typeface="Trebuchet MS"/>
              <a:ea typeface="Trebuchet MS"/>
              <a:cs typeface="Trebuchet MS"/>
              <a:sym typeface="Trebuchet MS"/>
            </a:endParaRPr>
          </a:p>
          <a:p>
            <a:pPr indent="0" lvl="0" marL="0" rtl="0" algn="l">
              <a:spcBef>
                <a:spcPts val="0"/>
              </a:spcBef>
              <a:spcAft>
                <a:spcPts val="0"/>
              </a:spcAft>
              <a:buNone/>
            </a:pPr>
            <a:r>
              <a:t/>
            </a:r>
            <a:endParaRPr b="1">
              <a:solidFill>
                <a:srgbClr val="666666"/>
              </a:solidFill>
              <a:highlight>
                <a:schemeClr val="lt1"/>
              </a:highlight>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GB">
                <a:solidFill>
                  <a:srgbClr val="EE795B"/>
                </a:solidFill>
                <a:highlight>
                  <a:schemeClr val="lt1"/>
                </a:highlight>
                <a:latin typeface="Trebuchet MS"/>
                <a:ea typeface="Trebuchet MS"/>
                <a:cs typeface="Trebuchet MS"/>
                <a:sym typeface="Trebuchet MS"/>
              </a:rPr>
              <a:t>Accuracy:</a:t>
            </a:r>
            <a:r>
              <a:rPr b="1" lang="en-GB">
                <a:solidFill>
                  <a:srgbClr val="666666"/>
                </a:solidFill>
                <a:highlight>
                  <a:schemeClr val="lt1"/>
                </a:highlight>
                <a:latin typeface="Trebuchet MS"/>
                <a:ea typeface="Trebuchet MS"/>
                <a:cs typeface="Trebuchet MS"/>
                <a:sym typeface="Trebuchet MS"/>
              </a:rPr>
              <a:t> 95% of games </a:t>
            </a:r>
            <a:endParaRPr b="1">
              <a:solidFill>
                <a:srgbClr val="666666"/>
              </a:solidFill>
              <a:highlight>
                <a:schemeClr val="lt1"/>
              </a:highlight>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19"/>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Tournament </a:t>
            </a:r>
            <a:r>
              <a:rPr b="1" lang="en-GB">
                <a:solidFill>
                  <a:srgbClr val="EE795B"/>
                </a:solidFill>
                <a:latin typeface="Trebuchet MS"/>
                <a:ea typeface="Trebuchet MS"/>
                <a:cs typeface="Trebuchet MS"/>
                <a:sym typeface="Trebuchet MS"/>
              </a:rPr>
              <a:t>Data</a:t>
            </a:r>
            <a:endParaRPr b="1">
              <a:solidFill>
                <a:srgbClr val="EE795B"/>
              </a:solidFill>
              <a:latin typeface="Trebuchet MS"/>
              <a:ea typeface="Trebuchet MS"/>
              <a:cs typeface="Trebuchet MS"/>
              <a:sym typeface="Trebuchet MS"/>
            </a:endParaRPr>
          </a:p>
        </p:txBody>
      </p:sp>
      <p:sp>
        <p:nvSpPr>
          <p:cNvPr id="227" name="Google Shape;227;p19"/>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28" name="Google Shape;228;p19"/>
          <p:cNvPicPr preferRelativeResize="0"/>
          <p:nvPr/>
        </p:nvPicPr>
        <p:blipFill>
          <a:blip r:embed="rId3">
            <a:alphaModFix/>
          </a:blip>
          <a:stretch>
            <a:fillRect/>
          </a:stretch>
        </p:blipFill>
        <p:spPr>
          <a:xfrm>
            <a:off x="152400" y="1634775"/>
            <a:ext cx="8839199" cy="19631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0"/>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Player</a:t>
            </a:r>
            <a:r>
              <a:rPr lang="en-GB">
                <a:solidFill>
                  <a:srgbClr val="666666"/>
                </a:solidFill>
                <a:latin typeface="Trebuchet MS"/>
                <a:ea typeface="Trebuchet MS"/>
                <a:cs typeface="Trebuchet MS"/>
                <a:sym typeface="Trebuchet MS"/>
              </a:rPr>
              <a:t> </a:t>
            </a:r>
            <a:r>
              <a:rPr b="1" lang="en-GB">
                <a:solidFill>
                  <a:srgbClr val="EE795B"/>
                </a:solidFill>
                <a:latin typeface="Trebuchet MS"/>
                <a:ea typeface="Trebuchet MS"/>
                <a:cs typeface="Trebuchet MS"/>
                <a:sym typeface="Trebuchet MS"/>
              </a:rPr>
              <a:t>Data</a:t>
            </a:r>
            <a:endParaRPr b="1">
              <a:solidFill>
                <a:srgbClr val="EE795B"/>
              </a:solidFill>
              <a:latin typeface="Trebuchet MS"/>
              <a:ea typeface="Trebuchet MS"/>
              <a:cs typeface="Trebuchet MS"/>
              <a:sym typeface="Trebuchet MS"/>
            </a:endParaRPr>
          </a:p>
        </p:txBody>
      </p:sp>
      <p:sp>
        <p:nvSpPr>
          <p:cNvPr id="234" name="Google Shape;234;p20"/>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35" name="Google Shape;235;p20"/>
          <p:cNvPicPr preferRelativeResize="0"/>
          <p:nvPr/>
        </p:nvPicPr>
        <p:blipFill>
          <a:blip r:embed="rId3">
            <a:alphaModFix/>
          </a:blip>
          <a:stretch>
            <a:fillRect/>
          </a:stretch>
        </p:blipFill>
        <p:spPr>
          <a:xfrm>
            <a:off x="1042925" y="966125"/>
            <a:ext cx="6651249" cy="298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1"/>
          <p:cNvSpPr txBox="1"/>
          <p:nvPr>
            <p:ph idx="4294967295"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666666"/>
                </a:solidFill>
                <a:latin typeface="Trebuchet MS"/>
                <a:ea typeface="Trebuchet MS"/>
                <a:cs typeface="Trebuchet MS"/>
                <a:sym typeface="Trebuchet MS"/>
              </a:rPr>
              <a:t>Traffic</a:t>
            </a:r>
            <a:r>
              <a:rPr b="1" lang="en-GB">
                <a:solidFill>
                  <a:srgbClr val="EE795B"/>
                </a:solidFill>
                <a:latin typeface="Trebuchet MS"/>
                <a:ea typeface="Trebuchet MS"/>
                <a:cs typeface="Trebuchet MS"/>
                <a:sym typeface="Trebuchet MS"/>
              </a:rPr>
              <a:t> Data</a:t>
            </a:r>
            <a:endParaRPr b="1">
              <a:solidFill>
                <a:srgbClr val="EE795B"/>
              </a:solidFill>
              <a:latin typeface="Trebuchet MS"/>
              <a:ea typeface="Trebuchet MS"/>
              <a:cs typeface="Trebuchet MS"/>
              <a:sym typeface="Trebuchet MS"/>
            </a:endParaRPr>
          </a:p>
        </p:txBody>
      </p:sp>
      <p:sp>
        <p:nvSpPr>
          <p:cNvPr id="241" name="Google Shape;241;p21"/>
          <p:cNvSpPr txBox="1"/>
          <p:nvPr>
            <p:ph idx="12" type="sldNum"/>
          </p:nvPr>
        </p:nvSpPr>
        <p:spPr>
          <a:xfrm>
            <a:off x="434300" y="4733625"/>
            <a:ext cx="364200" cy="1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pic>
        <p:nvPicPr>
          <p:cNvPr id="242" name="Google Shape;242;p21"/>
          <p:cNvPicPr preferRelativeResize="0"/>
          <p:nvPr/>
        </p:nvPicPr>
        <p:blipFill>
          <a:blip r:embed="rId3">
            <a:alphaModFix/>
          </a:blip>
          <a:stretch>
            <a:fillRect/>
          </a:stretch>
        </p:blipFill>
        <p:spPr>
          <a:xfrm>
            <a:off x="1867475" y="1114250"/>
            <a:ext cx="5013900" cy="334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22"/>
          <p:cNvSpPr/>
          <p:nvPr/>
        </p:nvSpPr>
        <p:spPr>
          <a:xfrm>
            <a:off x="0" y="0"/>
            <a:ext cx="9144000" cy="5143500"/>
          </a:xfrm>
          <a:prstGeom prst="rect">
            <a:avLst/>
          </a:prstGeom>
          <a:solidFill>
            <a:srgbClr val="566579">
              <a:alpha val="857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2"/>
          <p:cNvSpPr txBox="1"/>
          <p:nvPr/>
        </p:nvSpPr>
        <p:spPr>
          <a:xfrm>
            <a:off x="2563800" y="2301450"/>
            <a:ext cx="4016400" cy="5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Trebuchet MS"/>
                <a:ea typeface="Trebuchet MS"/>
                <a:cs typeface="Trebuchet MS"/>
                <a:sym typeface="Trebuchet MS"/>
              </a:rPr>
              <a:t>Plot, review and plot again</a:t>
            </a:r>
            <a:endParaRPr sz="1800">
              <a:solidFill>
                <a:srgbClr val="FFFFFF"/>
              </a:solidFill>
              <a:latin typeface="Trebuchet MS"/>
              <a:ea typeface="Trebuchet MS"/>
              <a:cs typeface="Trebuchet MS"/>
              <a:sym typeface="Trebuchet MS"/>
            </a:endParaRPr>
          </a:p>
        </p:txBody>
      </p:sp>
      <p:sp>
        <p:nvSpPr>
          <p:cNvPr id="249" name="Google Shape;249;p22"/>
          <p:cNvSpPr txBox="1"/>
          <p:nvPr/>
        </p:nvSpPr>
        <p:spPr>
          <a:xfrm>
            <a:off x="1759200" y="1052075"/>
            <a:ext cx="5625600" cy="12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Trebuchet MS"/>
                <a:ea typeface="Trebuchet MS"/>
                <a:cs typeface="Trebuchet MS"/>
                <a:sym typeface="Trebuchet MS"/>
              </a:rPr>
              <a:t>EXPLORATORY DATA ANALYSIS</a:t>
            </a:r>
            <a:endParaRPr b="1" sz="3600">
              <a:solidFill>
                <a:srgbClr val="FFFFFF"/>
              </a:solidFill>
              <a:latin typeface="Trebuchet MS"/>
              <a:ea typeface="Trebuchet MS"/>
              <a:cs typeface="Trebuchet MS"/>
              <a:sym typeface="Trebuchet MS"/>
            </a:endParaRPr>
          </a:p>
        </p:txBody>
      </p:sp>
      <p:sp>
        <p:nvSpPr>
          <p:cNvPr id="250" name="Google Shape;250;p22"/>
          <p:cNvSpPr/>
          <p:nvPr/>
        </p:nvSpPr>
        <p:spPr>
          <a:xfrm>
            <a:off x="4100700"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197827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622312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33242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54868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2225472" y="3381180"/>
            <a:ext cx="448200" cy="405000"/>
          </a:xfrm>
          <a:custGeom>
            <a:rect b="b" l="l" r="r" t="t"/>
            <a:pathLst>
              <a:path extrusionOk="0" h="120000" w="12000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22"/>
          <p:cNvSpPr/>
          <p:nvPr/>
        </p:nvSpPr>
        <p:spPr>
          <a:xfrm>
            <a:off x="6470322" y="3381180"/>
            <a:ext cx="448200" cy="405000"/>
          </a:xfrm>
          <a:custGeom>
            <a:rect b="b" l="l" r="r" t="t"/>
            <a:pathLst>
              <a:path extrusionOk="0" h="120000" w="12000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7" name="Google Shape;257;p22"/>
          <p:cNvGrpSpPr/>
          <p:nvPr/>
        </p:nvGrpSpPr>
        <p:grpSpPr>
          <a:xfrm>
            <a:off x="4333065" y="3372737"/>
            <a:ext cx="459113" cy="421897"/>
            <a:chOff x="4667251" y="4117975"/>
            <a:chExt cx="5205362" cy="5202188"/>
          </a:xfrm>
        </p:grpSpPr>
        <p:sp>
          <p:nvSpPr>
            <p:cNvPr id="258" name="Google Shape;258;p22"/>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259" name="Google Shape;259;p22"/>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sp>
          <p:nvSpPr>
            <p:cNvPr id="260" name="Google Shape;260;p22"/>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